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4"/>
  </p:notesMasterIdLst>
  <p:sldIdLst>
    <p:sldId id="256" r:id="rId2"/>
    <p:sldId id="258" r:id="rId3"/>
    <p:sldId id="259" r:id="rId4"/>
    <p:sldId id="260" r:id="rId5"/>
    <p:sldId id="261" r:id="rId6"/>
    <p:sldId id="369" r:id="rId7"/>
    <p:sldId id="370" r:id="rId8"/>
    <p:sldId id="457" r:id="rId9"/>
    <p:sldId id="458" r:id="rId10"/>
    <p:sldId id="459" r:id="rId11"/>
    <p:sldId id="371" r:id="rId12"/>
    <p:sldId id="375" r:id="rId13"/>
    <p:sldId id="373" r:id="rId14"/>
    <p:sldId id="461" r:id="rId15"/>
    <p:sldId id="462" r:id="rId16"/>
    <p:sldId id="463" r:id="rId17"/>
    <p:sldId id="460" r:id="rId18"/>
    <p:sldId id="464" r:id="rId19"/>
    <p:sldId id="466" r:id="rId20"/>
    <p:sldId id="467" r:id="rId21"/>
    <p:sldId id="468" r:id="rId22"/>
    <p:sldId id="465" r:id="rId23"/>
    <p:sldId id="374" r:id="rId24"/>
    <p:sldId id="376" r:id="rId25"/>
    <p:sldId id="379" r:id="rId26"/>
    <p:sldId id="469" r:id="rId27"/>
    <p:sldId id="470" r:id="rId28"/>
    <p:sldId id="471" r:id="rId29"/>
    <p:sldId id="377" r:id="rId30"/>
    <p:sldId id="473" r:id="rId31"/>
    <p:sldId id="472" r:id="rId32"/>
    <p:sldId id="378" r:id="rId33"/>
    <p:sldId id="380" r:id="rId34"/>
    <p:sldId id="381" r:id="rId35"/>
    <p:sldId id="382" r:id="rId36"/>
    <p:sldId id="475" r:id="rId37"/>
    <p:sldId id="476" r:id="rId38"/>
    <p:sldId id="477" r:id="rId39"/>
    <p:sldId id="474" r:id="rId40"/>
    <p:sldId id="383" r:id="rId41"/>
    <p:sldId id="385" r:id="rId42"/>
    <p:sldId id="384" r:id="rId43"/>
    <p:sldId id="386" r:id="rId44"/>
    <p:sldId id="387" r:id="rId45"/>
    <p:sldId id="389" r:id="rId46"/>
    <p:sldId id="396" r:id="rId47"/>
    <p:sldId id="397" r:id="rId48"/>
    <p:sldId id="398" r:id="rId49"/>
    <p:sldId id="399" r:id="rId50"/>
    <p:sldId id="390"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415" r:id="rId67"/>
    <p:sldId id="416" r:id="rId68"/>
    <p:sldId id="417" r:id="rId69"/>
    <p:sldId id="418" r:id="rId70"/>
    <p:sldId id="419" r:id="rId71"/>
    <p:sldId id="420" r:id="rId72"/>
    <p:sldId id="421" r:id="rId73"/>
    <p:sldId id="422" r:id="rId74"/>
    <p:sldId id="425" r:id="rId75"/>
    <p:sldId id="423" r:id="rId76"/>
    <p:sldId id="424" r:id="rId77"/>
    <p:sldId id="426" r:id="rId78"/>
    <p:sldId id="428" r:id="rId79"/>
    <p:sldId id="429" r:id="rId80"/>
    <p:sldId id="430" r:id="rId81"/>
    <p:sldId id="431" r:id="rId82"/>
    <p:sldId id="432" r:id="rId83"/>
    <p:sldId id="433" r:id="rId84"/>
    <p:sldId id="434" r:id="rId85"/>
    <p:sldId id="435" r:id="rId86"/>
    <p:sldId id="436" r:id="rId87"/>
    <p:sldId id="437" r:id="rId88"/>
    <p:sldId id="438" r:id="rId89"/>
    <p:sldId id="439" r:id="rId90"/>
    <p:sldId id="440" r:id="rId91"/>
    <p:sldId id="441" r:id="rId92"/>
    <p:sldId id="442" r:id="rId93"/>
    <p:sldId id="443" r:id="rId94"/>
    <p:sldId id="444" r:id="rId95"/>
    <p:sldId id="445" r:id="rId96"/>
    <p:sldId id="451" r:id="rId97"/>
    <p:sldId id="453" r:id="rId98"/>
    <p:sldId id="454" r:id="rId99"/>
    <p:sldId id="455" r:id="rId100"/>
    <p:sldId id="456" r:id="rId101"/>
    <p:sldId id="452" r:id="rId102"/>
    <p:sldId id="257" r:id="rId103"/>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369"/>
            <p14:sldId id="370"/>
            <p14:sldId id="457"/>
            <p14:sldId id="458"/>
            <p14:sldId id="459"/>
          </p14:sldIdLst>
        </p14:section>
        <p14:section name="Related work" id="{7C0C7FF2-7BD0-4A76-B534-E264A90C44F3}">
          <p14:sldIdLst>
            <p14:sldId id="371"/>
            <p14:sldId id="375"/>
            <p14:sldId id="373"/>
            <p14:sldId id="461"/>
            <p14:sldId id="462"/>
            <p14:sldId id="463"/>
            <p14:sldId id="460"/>
            <p14:sldId id="464"/>
            <p14:sldId id="466"/>
            <p14:sldId id="467"/>
            <p14:sldId id="468"/>
            <p14:sldId id="465"/>
            <p14:sldId id="374"/>
            <p14:sldId id="376"/>
            <p14:sldId id="379"/>
            <p14:sldId id="469"/>
            <p14:sldId id="470"/>
            <p14:sldId id="471"/>
            <p14:sldId id="377"/>
            <p14:sldId id="473"/>
            <p14:sldId id="472"/>
            <p14:sldId id="378"/>
            <p14:sldId id="380"/>
            <p14:sldId id="381"/>
          </p14:sldIdLst>
        </p14:section>
        <p14:section name="Theoretical fundamentation" id="{9DDF6845-51F1-4CD8-BE11-90BDEC6F64D5}">
          <p14:sldIdLst>
            <p14:sldId id="382"/>
            <p14:sldId id="475"/>
            <p14:sldId id="476"/>
            <p14:sldId id="477"/>
          </p14:sldIdLst>
        </p14:section>
        <p14:section name="Preliminaries on data collection" id="{A3964C51-D670-48F5-A574-91E6A5A100AB}">
          <p14:sldIdLst>
            <p14:sldId id="474"/>
            <p14:sldId id="383"/>
            <p14:sldId id="385"/>
            <p14:sldId id="384"/>
            <p14:sldId id="386"/>
            <p14:sldId id="387"/>
            <p14:sldId id="389"/>
            <p14:sldId id="396"/>
            <p14:sldId id="397"/>
            <p14:sldId id="398"/>
            <p14:sldId id="399"/>
            <p14:sldId id="390"/>
            <p14:sldId id="400"/>
            <p14:sldId id="401"/>
            <p14:sldId id="402"/>
            <p14:sldId id="403"/>
            <p14:sldId id="404"/>
            <p14:sldId id="405"/>
            <p14:sldId id="406"/>
            <p14:sldId id="407"/>
            <p14:sldId id="408"/>
            <p14:sldId id="409"/>
            <p14:sldId id="410"/>
          </p14:sldIdLst>
        </p14:section>
        <p14:section name="Framework structure and fundamentation" id="{029A3583-00F4-4C1F-B28B-1D46B8D6AE29}">
          <p14:sldIdLst>
            <p14:sldId id="411"/>
            <p14:sldId id="412"/>
            <p14:sldId id="413"/>
            <p14:sldId id="414"/>
            <p14:sldId id="415"/>
            <p14:sldId id="416"/>
            <p14:sldId id="417"/>
            <p14:sldId id="418"/>
          </p14:sldIdLst>
        </p14:section>
        <p14:section name="Experimental results" id="{59EB1A39-7EE9-4C4E-8B52-25E8989B4339}">
          <p14:sldIdLst>
            <p14:sldId id="419"/>
            <p14:sldId id="420"/>
            <p14:sldId id="421"/>
            <p14:sldId id="422"/>
            <p14:sldId id="425"/>
            <p14:sldId id="423"/>
            <p14:sldId id="424"/>
            <p14:sldId id="426"/>
            <p14:sldId id="428"/>
            <p14:sldId id="429"/>
            <p14:sldId id="430"/>
            <p14:sldId id="431"/>
            <p14:sldId id="432"/>
            <p14:sldId id="433"/>
            <p14:sldId id="434"/>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51"/>
            <p14:sldId id="453"/>
            <p14:sldId id="454"/>
            <p14:sldId id="455"/>
            <p14:sldId id="456"/>
            <p14:sldId id="452"/>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9FF"/>
    <a:srgbClr val="005493"/>
    <a:srgbClr val="0F62FF"/>
    <a:srgbClr val="7A81FF"/>
    <a:srgbClr val="0432FF"/>
    <a:srgbClr val="011893"/>
    <a:srgbClr val="00FDFF"/>
    <a:srgbClr val="0096FF"/>
    <a:srgbClr val="051F8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6"/>
    <p:restoredTop sz="82472"/>
  </p:normalViewPr>
  <p:slideViewPr>
    <p:cSldViewPr snapToGrid="0">
      <p:cViewPr varScale="1">
        <p:scale>
          <a:sx n="96" d="100"/>
          <a:sy n="96" d="100"/>
        </p:scale>
        <p:origin x="106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24/10/2023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‹nº›</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1751678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artigo apresenta algumas das </a:t>
            </a:r>
            <a:r>
              <a:rPr lang="pt-BR" dirty="0" err="1"/>
              <a:t>features</a:t>
            </a:r>
            <a:r>
              <a:rPr lang="pt-BR" dirty="0"/>
              <a:t> usadas</a:t>
            </a:r>
          </a:p>
          <a:p>
            <a:endParaRPr lang="pt-BR" dirty="0"/>
          </a:p>
          <a:p>
            <a:r>
              <a:rPr lang="pt-BR" dirty="0" err="1"/>
              <a:t>Weekday</a:t>
            </a:r>
            <a:r>
              <a:rPr lang="pt-BR" dirty="0"/>
              <a:t>-Weekend </a:t>
            </a:r>
            <a:r>
              <a:rPr lang="pt-BR" dirty="0" err="1"/>
              <a:t>Traffic</a:t>
            </a:r>
            <a:r>
              <a:rPr lang="pt-BR" dirty="0"/>
              <a:t> </a:t>
            </a:r>
            <a:r>
              <a:rPr lang="pt-BR" dirty="0" err="1"/>
              <a:t>Amount</a:t>
            </a:r>
            <a:r>
              <a:rPr lang="pt-BR" dirty="0"/>
              <a:t> </a:t>
            </a:r>
            <a:r>
              <a:rPr lang="pt-BR" dirty="0" err="1"/>
              <a:t>Ratio</a:t>
            </a:r>
            <a:r>
              <a:rPr lang="pt-BR" dirty="0"/>
              <a:t>: quão do tráfego está concentrado em dias úteis ou não</a:t>
            </a:r>
          </a:p>
          <a:p>
            <a:endParaRPr lang="pt-BR" dirty="0"/>
          </a:p>
          <a:p>
            <a:r>
              <a:rPr lang="pt-BR" dirty="0" err="1"/>
              <a:t>Peak</a:t>
            </a:r>
            <a:r>
              <a:rPr lang="pt-BR" dirty="0"/>
              <a:t>-Valley </a:t>
            </a:r>
            <a:r>
              <a:rPr lang="pt-BR" dirty="0" err="1"/>
              <a:t>Featyres</a:t>
            </a:r>
            <a:r>
              <a:rPr lang="pt-BR" dirty="0"/>
              <a:t>: discrepância do tráfego em momentos de pico e vale. Em regiões de transporte apresentou 133.33</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3417785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4161430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9646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As amostras tiveram a mesma frequência da base usada no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18</a:t>
            </a:fld>
            <a:endParaRPr lang="pt-BR"/>
          </a:p>
        </p:txBody>
      </p:sp>
    </p:spTree>
    <p:extLst>
      <p:ext uri="{BB962C8B-B14F-4D97-AF65-F5344CB8AC3E}">
        <p14:creationId xmlns:p14="http://schemas.microsoft.com/office/powerpoint/2010/main" val="4283647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1160296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falta de homogeneidade causa um uso insuficiente da infraestrutura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1148840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245146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2355468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Auto correlação do </a:t>
            </a:r>
            <a:r>
              <a:rPr lang="pt-BR" dirty="0" err="1"/>
              <a:t>downlink</a:t>
            </a:r>
            <a:r>
              <a:rPr lang="pt-BR" dirty="0"/>
              <a:t> e do </a:t>
            </a:r>
            <a:r>
              <a:rPr lang="pt-BR" dirty="0" err="1"/>
              <a:t>uplink</a:t>
            </a:r>
            <a:r>
              <a:rPr lang="pt-BR" dirty="0"/>
              <a:t> usando a Auto </a:t>
            </a:r>
            <a:r>
              <a:rPr lang="pt-BR" dirty="0" err="1"/>
              <a:t>Correlation</a:t>
            </a:r>
            <a:r>
              <a:rPr lang="pt-BR" dirty="0"/>
              <a:t> </a:t>
            </a:r>
            <a:r>
              <a:rPr lang="pt-BR" dirty="0" err="1"/>
              <a:t>Function</a:t>
            </a:r>
            <a:r>
              <a:rPr lang="pt-BR" dirty="0"/>
              <a:t> (ACF)</a:t>
            </a:r>
          </a:p>
          <a:p>
            <a:endParaRPr lang="pt-BR" dirty="0"/>
          </a:p>
          <a:p>
            <a:r>
              <a:rPr lang="pt-BR" dirty="0"/>
              <a:t>Picos de autocorrelação em múltiplos de 24h</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4136605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Correlação espacial</a:t>
            </a:r>
          </a:p>
          <a:p>
            <a:r>
              <a:rPr lang="pt-BR" dirty="0"/>
              <a:t>	Cada torre estava subsequentemente a leste da anterior</a:t>
            </a:r>
          </a:p>
          <a:p>
            <a:r>
              <a:rPr lang="pt-BR" dirty="0"/>
              <a:t>	Parte superior: </a:t>
            </a:r>
            <a:r>
              <a:rPr lang="pt-BR" dirty="0" err="1"/>
              <a:t>uplink</a:t>
            </a:r>
            <a:r>
              <a:rPr lang="pt-BR" dirty="0"/>
              <a:t>; Parte inferior: </a:t>
            </a:r>
            <a:r>
              <a:rPr lang="pt-BR" dirty="0" err="1"/>
              <a:t>downlink</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1390315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modelo possui um arranjo de </a:t>
            </a:r>
            <a:r>
              <a:rPr lang="pt-BR" dirty="0" err="1"/>
              <a:t>autoencoders</a:t>
            </a:r>
            <a:r>
              <a:rPr lang="pt-BR" dirty="0"/>
              <a:t> locais bem como um </a:t>
            </a:r>
            <a:r>
              <a:rPr lang="pt-BR" dirty="0" err="1"/>
              <a:t>autoencoder</a:t>
            </a:r>
            <a:r>
              <a:rPr lang="pt-BR" dirty="0"/>
              <a:t> global</a:t>
            </a:r>
          </a:p>
          <a:p>
            <a:endParaRPr lang="pt-BR" dirty="0"/>
          </a:p>
          <a:p>
            <a:r>
              <a:rPr lang="pt-BR" dirty="0"/>
              <a:t>O </a:t>
            </a:r>
            <a:r>
              <a:rPr lang="pt-BR" dirty="0" err="1"/>
              <a:t>autoencoder</a:t>
            </a:r>
            <a:r>
              <a:rPr lang="pt-BR" dirty="0"/>
              <a:t> global é treinado com base nos </a:t>
            </a:r>
            <a:r>
              <a:rPr lang="pt-BR" dirty="0" err="1"/>
              <a:t>autoencoders</a:t>
            </a:r>
            <a:r>
              <a:rPr lang="pt-BR" dirty="0"/>
              <a:t> locais</a:t>
            </a:r>
          </a:p>
          <a:p>
            <a:endParaRPr lang="pt-BR" dirty="0"/>
          </a:p>
          <a:p>
            <a:r>
              <a:rPr lang="pt-BR" dirty="0"/>
              <a:t>Os arranjos são somados (</a:t>
            </a:r>
            <a:r>
              <a:rPr lang="pt-BR" dirty="0" err="1"/>
              <a:t>append</a:t>
            </a:r>
            <a:r>
              <a:rPr lang="pt-BR" dirty="0"/>
              <a:t>) e inseridos em redes temporais (</a:t>
            </a:r>
            <a:r>
              <a:rPr lang="pt-BR" dirty="0" err="1"/>
              <a:t>LSTMs</a:t>
            </a:r>
            <a:r>
              <a:rPr lang="pt-BR" dirty="0"/>
              <a:t>)</a:t>
            </a:r>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174818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comparação da performance em comparação ao número de unidades do LSAE foi feita</a:t>
            </a:r>
          </a:p>
          <a:p>
            <a:endParaRPr lang="pt-BR" dirty="0"/>
          </a:p>
          <a:p>
            <a:r>
              <a:rPr lang="pt-BR" dirty="0"/>
              <a:t>Uma comparação paralela foi feita no trabalho desenvolvido</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1927498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Conforme visto, regiões de transporte apresentam tráfego com alta mobilidade</a:t>
            </a:r>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1878478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4098899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Treinar uma rede neural = adaptar os pesos para minimizar o erro e=|y – y^|</a:t>
            </a:r>
          </a:p>
          <a:p>
            <a:pPr marL="0" indent="0">
              <a:buFontTx/>
              <a:buNone/>
            </a:pPr>
            <a:endParaRPr lang="pt-BR" dirty="0"/>
          </a:p>
          <a:p>
            <a:pPr marL="0" indent="0">
              <a:buFontTx/>
              <a:buNone/>
            </a:pPr>
            <a:r>
              <a:rPr lang="pt-BR" dirty="0" err="1"/>
              <a:t>Backpropagation</a:t>
            </a:r>
            <a:r>
              <a:rPr lang="pt-BR" dirty="0"/>
              <a:t>: uma forma de treinar a rede neural; amarra o erro a variação dos pesos</a:t>
            </a:r>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86399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1952788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A redução da dimensionalidade visa minimizar a perda de performance retirando as características menos relacionadas ao alvo</a:t>
            </a:r>
          </a:p>
          <a:p>
            <a:pPr marL="0" indent="0">
              <a:buFontTx/>
              <a:buNone/>
            </a:pPr>
            <a:r>
              <a:rPr lang="pt-BR" dirty="0"/>
              <a:t>	Menos custos computacionais</a:t>
            </a:r>
          </a:p>
          <a:p>
            <a:pPr marL="0" indent="0">
              <a:buFontTx/>
              <a:buNone/>
            </a:pPr>
            <a:r>
              <a:rPr lang="pt-BR" dirty="0"/>
              <a:t>	Menos ruído</a:t>
            </a:r>
          </a:p>
          <a:p>
            <a:pPr marL="0" indent="0">
              <a:buFontTx/>
              <a:buNone/>
            </a:pPr>
            <a:endParaRPr lang="pt-BR" dirty="0"/>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250563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p:txBody>
      </p:sp>
      <p:sp>
        <p:nvSpPr>
          <p:cNvPr id="4" name="Slide Number Placeholder 3"/>
          <p:cNvSpPr>
            <a:spLocks noGrp="1"/>
          </p:cNvSpPr>
          <p:nvPr>
            <p:ph type="sldNum" sz="quarter" idx="5"/>
          </p:nvPr>
        </p:nvSpPr>
        <p:spPr/>
        <p:txBody>
          <a:bodyPr/>
          <a:lstStyle/>
          <a:p>
            <a:fld id="{11A34663-90A1-D846-8898-3C9F8D7E3213}" type="slidenum">
              <a:rPr lang="pt-BR" smtClean="0"/>
              <a:t>41</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a:p>
            <a:pPr marL="171450" indent="-171450">
              <a:buFontTx/>
              <a:buChar char="-"/>
            </a:pPr>
            <a:r>
              <a:rPr lang="pt-BR" dirty="0"/>
              <a:t>Podem se comunicar por uma interface N23</a:t>
            </a:r>
          </a:p>
          <a:p>
            <a:pPr marL="171450" indent="-171450">
              <a:buFontTx/>
              <a:buChar char="-"/>
            </a:pPr>
            <a:endParaRPr lang="pt-BR" dirty="0"/>
          </a:p>
          <a:p>
            <a:pPr marL="171450" indent="-171450">
              <a:buFontTx/>
              <a:buChar char="-"/>
            </a:pPr>
            <a:r>
              <a:rPr lang="pt-BR" dirty="0"/>
              <a:t>Também pode se comunicar com uma função Network </a:t>
            </a:r>
            <a:r>
              <a:rPr lang="pt-BR" dirty="0" err="1"/>
              <a:t>Slice</a:t>
            </a:r>
            <a:r>
              <a:rPr lang="pt-BR" dirty="0"/>
              <a:t> </a:t>
            </a:r>
            <a:r>
              <a:rPr lang="pt-BR" dirty="0" err="1"/>
              <a:t>Selection</a:t>
            </a:r>
            <a:r>
              <a:rPr lang="pt-BR" dirty="0"/>
              <a:t> </a:t>
            </a:r>
            <a:r>
              <a:rPr lang="pt-BR" dirty="0" err="1"/>
              <a:t>Function</a:t>
            </a:r>
            <a:r>
              <a:rPr lang="pt-BR" dirty="0"/>
              <a:t> (NSSF)</a:t>
            </a:r>
          </a:p>
          <a:p>
            <a:pPr marL="171450" indent="-171450">
              <a:buFontTx/>
              <a:buChar char="-"/>
            </a:pPr>
            <a:r>
              <a:rPr lang="pt-BR" dirty="0"/>
              <a:t>Pode se comunicar por uma interface N34</a:t>
            </a:r>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p:txBody>
      </p:sp>
      <p:sp>
        <p:nvSpPr>
          <p:cNvPr id="4" name="Slide Number Placeholder 3"/>
          <p:cNvSpPr>
            <a:spLocks noGrp="1"/>
          </p:cNvSpPr>
          <p:nvPr>
            <p:ph type="sldNum" sz="quarter" idx="5"/>
          </p:nvPr>
        </p:nvSpPr>
        <p:spPr/>
        <p:txBody>
          <a:bodyPr/>
          <a:lstStyle/>
          <a:p>
            <a:fld id="{11A34663-90A1-D846-8898-3C9F8D7E3213}" type="slidenum">
              <a:rPr lang="pt-BR" smtClean="0"/>
              <a:t>49</a:t>
            </a:fld>
            <a:endParaRPr lang="pt-BR"/>
          </a:p>
        </p:txBody>
      </p:sp>
    </p:spTree>
    <p:extLst>
      <p:ext uri="{BB962C8B-B14F-4D97-AF65-F5344CB8AC3E}">
        <p14:creationId xmlns:p14="http://schemas.microsoft.com/office/powerpoint/2010/main" val="218129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313368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Inovação</a:t>
            </a:r>
          </a:p>
          <a:p>
            <a:r>
              <a:rPr lang="pt-BR" dirty="0"/>
              <a:t>	Uso pioneiro de dados de transporte público</a:t>
            </a:r>
          </a:p>
          <a:p>
            <a:endParaRPr lang="pt-BR" dirty="0"/>
          </a:p>
          <a:p>
            <a:r>
              <a:rPr lang="pt-BR" dirty="0"/>
              <a:t>	Dados e modelagem abertas na licença CC 4.0</a:t>
            </a:r>
          </a:p>
          <a:p>
            <a:endParaRPr lang="pt-BR" dirty="0"/>
          </a:p>
          <a:p>
            <a:r>
              <a:rPr lang="pt-BR" dirty="0"/>
              <a:t>	Uso de </a:t>
            </a:r>
            <a:r>
              <a:rPr lang="pt-BR" dirty="0" err="1"/>
              <a:t>feature</a:t>
            </a:r>
            <a:r>
              <a:rPr lang="pt-BR" dirty="0"/>
              <a:t> </a:t>
            </a:r>
            <a:r>
              <a:rPr lang="pt-BR" dirty="0" err="1"/>
              <a:t>selection</a:t>
            </a:r>
            <a:r>
              <a:rPr lang="pt-BR" dirty="0"/>
              <a:t> para diminuir o custo computacional de treinamento e inferência do modelo</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23794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59</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Leve</a:t>
            </a:r>
          </a:p>
          <a:p>
            <a:r>
              <a:rPr lang="pt-BR" dirty="0"/>
              <a:t>	Escalável através do volume de dados ingeridos</a:t>
            </a:r>
          </a:p>
          <a:p>
            <a:endParaRPr lang="pt-BR" dirty="0"/>
          </a:p>
          <a:p>
            <a:r>
              <a:rPr lang="pt-BR" dirty="0"/>
              <a:t>	Vários volumes validados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301012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71</a:t>
            </a:fld>
            <a:endParaRPr lang="pt-BR"/>
          </a:p>
        </p:txBody>
      </p:sp>
    </p:spTree>
    <p:extLst>
      <p:ext uri="{BB962C8B-B14F-4D97-AF65-F5344CB8AC3E}">
        <p14:creationId xmlns:p14="http://schemas.microsoft.com/office/powerpoint/2010/main" val="30003666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Feature</a:t>
            </a:r>
            <a:r>
              <a:rPr lang="pt-BR" dirty="0"/>
              <a:t> </a:t>
            </a:r>
            <a:r>
              <a:rPr lang="pt-BR" dirty="0" err="1"/>
              <a:t>seletion</a:t>
            </a:r>
            <a:endParaRPr lang="pt-BR" dirty="0"/>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Pearson: o quão duas variáveis são relacionadas</a:t>
            </a:r>
          </a:p>
          <a:p>
            <a:pPr marL="171450" indent="-171450">
              <a:buFontTx/>
              <a:buChar char="-"/>
            </a:pPr>
            <a:r>
              <a:rPr lang="pt-BR" dirty="0"/>
              <a:t>Moore: todos os hubs de transporte em uma distância de </a:t>
            </a:r>
            <a:r>
              <a:rPr lang="pt-BR" dirty="0" err="1"/>
              <a:t>moore</a:t>
            </a:r>
            <a:r>
              <a:rPr lang="pt-BR" dirty="0"/>
              <a:t> máxima de 20 unidades</a:t>
            </a:r>
          </a:p>
        </p:txBody>
      </p:sp>
      <p:sp>
        <p:nvSpPr>
          <p:cNvPr id="4" name="Slide Number Placeholder 3"/>
          <p:cNvSpPr>
            <a:spLocks noGrp="1"/>
          </p:cNvSpPr>
          <p:nvPr>
            <p:ph type="sldNum" sz="quarter" idx="5"/>
          </p:nvPr>
        </p:nvSpPr>
        <p:spPr/>
        <p:txBody>
          <a:bodyPr/>
          <a:lstStyle/>
          <a:p>
            <a:fld id="{11A34663-90A1-D846-8898-3C9F8D7E3213}" type="slidenum">
              <a:rPr lang="pt-BR" smtClean="0"/>
              <a:t>72</a:t>
            </a:fld>
            <a:endParaRPr lang="pt-BR"/>
          </a:p>
        </p:txBody>
      </p:sp>
    </p:spTree>
    <p:extLst>
      <p:ext uri="{BB962C8B-B14F-4D97-AF65-F5344CB8AC3E}">
        <p14:creationId xmlns:p14="http://schemas.microsoft.com/office/powerpoint/2010/main" val="42242004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Tests</a:t>
            </a:r>
            <a:endParaRPr lang="pt-BR" dirty="0"/>
          </a:p>
          <a:p>
            <a:pPr marL="171450" indent="-171450">
              <a:buFontTx/>
              <a:buChar char="-"/>
            </a:pPr>
            <a:r>
              <a:rPr lang="pt-BR" dirty="0" err="1"/>
              <a:t>Distributed</a:t>
            </a:r>
            <a:r>
              <a:rPr lang="pt-BR" dirty="0"/>
              <a:t>: 64 regiões homogeneamente espaçadas; Visa ilustrar de forma homogênea a cidade</a:t>
            </a:r>
          </a:p>
          <a:p>
            <a:pPr marL="171450" indent="-171450">
              <a:buFontTx/>
              <a:buChar char="-"/>
            </a:pPr>
            <a:r>
              <a:rPr lang="pt-BR" dirty="0"/>
              <a:t>Core: </a:t>
            </a:r>
            <a:r>
              <a:rPr lang="pt-BR" dirty="0" err="1"/>
              <a:t>regions</a:t>
            </a:r>
            <a:r>
              <a:rPr lang="pt-BR" dirty="0"/>
              <a:t> turísticas e/ou públicas. Ex.: </a:t>
            </a:r>
            <a:r>
              <a:rPr lang="pt-BR" dirty="0" err="1"/>
              <a:t>Navigli</a:t>
            </a:r>
            <a:r>
              <a:rPr lang="pt-BR" dirty="0"/>
              <a:t>, Luigi </a:t>
            </a:r>
            <a:r>
              <a:rPr lang="pt-BR" dirty="0" err="1"/>
              <a:t>Bocconi</a:t>
            </a:r>
            <a:r>
              <a:rPr lang="pt-BR" dirty="0"/>
              <a:t> </a:t>
            </a:r>
            <a:r>
              <a:rPr lang="pt-BR" dirty="0" err="1"/>
              <a:t>University</a:t>
            </a:r>
            <a:endParaRPr lang="pt-BR" dirty="0"/>
          </a:p>
          <a:p>
            <a:pPr marL="171450" indent="-171450">
              <a:buFontTx/>
              <a:buChar char="-"/>
            </a:pPr>
            <a:r>
              <a:rPr lang="pt-BR" dirty="0"/>
              <a:t>Event: San Ciro/Giuseppe Meazza Stadium</a:t>
            </a:r>
          </a:p>
        </p:txBody>
      </p:sp>
      <p:sp>
        <p:nvSpPr>
          <p:cNvPr id="4" name="Slide Number Placeholder 3"/>
          <p:cNvSpPr>
            <a:spLocks noGrp="1"/>
          </p:cNvSpPr>
          <p:nvPr>
            <p:ph type="sldNum" sz="quarter" idx="5"/>
          </p:nvPr>
        </p:nvSpPr>
        <p:spPr/>
        <p:txBody>
          <a:bodyPr/>
          <a:lstStyle/>
          <a:p>
            <a:fld id="{11A34663-90A1-D846-8898-3C9F8D7E3213}" type="slidenum">
              <a:rPr lang="pt-BR" smtClean="0"/>
              <a:t>73</a:t>
            </a:fld>
            <a:endParaRPr lang="pt-BR"/>
          </a:p>
        </p:txBody>
      </p:sp>
    </p:spTree>
    <p:extLst>
      <p:ext uri="{BB962C8B-B14F-4D97-AF65-F5344CB8AC3E}">
        <p14:creationId xmlns:p14="http://schemas.microsoft.com/office/powerpoint/2010/main" val="4199339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74</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75</a:t>
            </a:fld>
            <a:endParaRPr lang="pt-BR"/>
          </a:p>
        </p:txBody>
      </p:sp>
    </p:spTree>
    <p:extLst>
      <p:ext uri="{BB962C8B-B14F-4D97-AF65-F5344CB8AC3E}">
        <p14:creationId xmlns:p14="http://schemas.microsoft.com/office/powerpoint/2010/main" val="10904280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76</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77</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Performático</a:t>
            </a:r>
          </a:p>
          <a:p>
            <a:r>
              <a:rPr lang="pt-BR" dirty="0"/>
              <a:t>	Performance</a:t>
            </a:r>
          </a:p>
          <a:p>
            <a:endParaRPr lang="pt-BR" dirty="0"/>
          </a:p>
          <a:p>
            <a:r>
              <a:rPr lang="pt-BR" dirty="0"/>
              <a:t>	Mas também oportunidade</a:t>
            </a:r>
          </a:p>
          <a:p>
            <a:r>
              <a:rPr lang="pt-BR" dirty="0"/>
              <a:t>		80% das torres carregam 20% do tráfego; </a:t>
            </a:r>
          </a:p>
          <a:p>
            <a:r>
              <a:rPr lang="pt-BR" dirty="0"/>
              <a:t>		50% carregam 5%;</a:t>
            </a:r>
          </a:p>
          <a:p>
            <a:r>
              <a:rPr lang="pt-BR" dirty="0"/>
              <a:t>		0,35% carregam 50% de todo o volume</a:t>
            </a:r>
          </a:p>
          <a:p>
            <a:endParaRPr lang="pt-BR" dirty="0"/>
          </a:p>
          <a:p>
            <a:r>
              <a:rPr lang="pt-BR" dirty="0"/>
              <a:t>	Validação por diferentes meios</a:t>
            </a:r>
          </a:p>
          <a:p>
            <a:r>
              <a:rPr lang="pt-BR" dirty="0"/>
              <a:t>		Diferentes regiões da cidade e grupos de testes</a:t>
            </a:r>
          </a:p>
          <a:p>
            <a:r>
              <a:rPr lang="pt-BR" dirty="0"/>
              <a:t>		Manipulação da base para avaliar outros cenários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77041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78</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79</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80</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81</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82</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a:t>
            </a:r>
            <a:r>
              <a:rPr lang="pt-BR" dirty="0" err="1"/>
              <a:t>transport</a:t>
            </a:r>
            <a:r>
              <a:rPr lang="pt-BR" dirty="0"/>
              <a:t>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83</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84</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85</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86</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87</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88</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89</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90</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92</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93</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626596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0907002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28668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(1)</a:t>
            </a:r>
          </a:p>
          <a:p>
            <a:r>
              <a:rPr lang="pt-BR" dirty="0"/>
              <a:t>	Regiões da cidade são agrupadas com base no seu padrão de uso</a:t>
            </a:r>
          </a:p>
          <a:p>
            <a:r>
              <a:rPr lang="pt-BR" dirty="0"/>
              <a:t>	Padrão de uso evidenciam a natureza organizacional da cidade</a:t>
            </a:r>
          </a:p>
          <a:p>
            <a:r>
              <a:rPr lang="pt-BR" dirty="0"/>
              <a:t>	Indicando correlação e </a:t>
            </a:r>
            <a:r>
              <a:rPr lang="pt-BR" dirty="0" err="1"/>
              <a:t>causualidade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5855300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10/24/2023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10/24/2023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10/24/2023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10/24/2023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10/24/2023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10/24/2023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10/24/2023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10/24/2023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10/24/2023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10/24/2023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10/24/2023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10/24/2023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‹nº›</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mailto:rafael.pasquini@ufu.br" TargetMode="External"/><Relationship Id="rId2" Type="http://schemas.openxmlformats.org/officeDocument/2006/relationships/hyperlink" Target="mailto:patrick@ufu.br"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mailto:mgcarneiro@ufu.br"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ericsson.com/en/reports-and-papers/mobility-report/reports/november-202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8.jpe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7.png"/><Relationship Id="rId4" Type="http://schemas.openxmlformats.org/officeDocument/2006/relationships/image" Target="../media/image1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00.png"/><Relationship Id="rId4" Type="http://schemas.openxmlformats.org/officeDocument/2006/relationships/image" Target="../media/image190.png"/></Relationships>
</file>

<file path=ppt/slides/_rels/slide6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0.png"/></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jpeg"/><Relationship Id="rId5" Type="http://schemas.microsoft.com/office/2007/relationships/hdphoto" Target="../media/hdphoto1.wdp"/><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00.png"/></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20.png"/></Relationships>
</file>

<file path=ppt/slides/_rels/slide8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4.png"/></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8.png"/><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194170"/>
            <a:ext cx="9144000" cy="1655762"/>
          </a:xfrm>
        </p:spPr>
        <p:txBody>
          <a:bodyPr>
            <a:normAutofit/>
          </a:bodyPr>
          <a:lstStyle/>
          <a:p>
            <a:r>
              <a:rPr lang="pt-BR" sz="2000" dirty="0">
                <a:latin typeface="IBM Plex Sans" panose="020B0503050203000203" pitchFamily="34" charset="0"/>
              </a:rPr>
              <a:t>Patrick Luiz de Araújo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21/11/2023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3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spTree>
    <p:extLst>
      <p:ext uri="{BB962C8B-B14F-4D97-AF65-F5344CB8AC3E}">
        <p14:creationId xmlns:p14="http://schemas.microsoft.com/office/powerpoint/2010/main" val="11971968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3"/>
            <a:ext cx="3771898"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7767203" y="-5166"/>
            <a:ext cx="4429993"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8420102" y="112575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3737261" y="1"/>
            <a:ext cx="4024747" cy="3425950"/>
          </a:xfrm>
          <a:prstGeom prst="rect">
            <a:avLst/>
          </a:prstGeom>
          <a:solidFill>
            <a:srgbClr val="7A81FF"/>
          </a:solidFill>
          <a:ln>
            <a:solidFill>
              <a:srgbClr val="7A81FF"/>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spTree>
    <p:extLst>
      <p:ext uri="{BB962C8B-B14F-4D97-AF65-F5344CB8AC3E}">
        <p14:creationId xmlns:p14="http://schemas.microsoft.com/office/powerpoint/2010/main" val="5677403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101</a:t>
            </a:fld>
            <a:endParaRPr lang="pt-B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838200" y="3459345"/>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6986157" y="3429001"/>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pic>
        <p:nvPicPr>
          <p:cNvPr id="3" name="Picture 6" descr="Resultado de imagem para ufu">
            <a:extLst>
              <a:ext uri="{FF2B5EF4-FFF2-40B4-BE49-F238E27FC236}">
                <a16:creationId xmlns:a16="http://schemas.microsoft.com/office/drawing/2014/main" id="{EC9B0744-2787-B20E-7B58-08A4FD6F04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838200" y="2486891"/>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6986157" y="2486891"/>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spTree>
    <p:extLst>
      <p:ext uri="{BB962C8B-B14F-4D97-AF65-F5344CB8AC3E}">
        <p14:creationId xmlns:p14="http://schemas.microsoft.com/office/powerpoint/2010/main" val="8129306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2"/>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3"/>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4"/>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102</a:t>
            </a:fld>
            <a:endParaRPr lang="pt-BR"/>
          </a:p>
        </p:txBody>
      </p:sp>
      <p:pic>
        <p:nvPicPr>
          <p:cNvPr id="2" name="Picture 6" descr="Resultado de imagem para ufu">
            <a:extLst>
              <a:ext uri="{FF2B5EF4-FFF2-40B4-BE49-F238E27FC236}">
                <a16:creationId xmlns:a16="http://schemas.microsoft.com/office/drawing/2014/main" id="{10054EDA-F9A9-CFA1-40E2-586C63F8F6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m para facom ufu">
            <a:extLst>
              <a:ext uri="{FF2B5EF4-FFF2-40B4-BE49-F238E27FC236}">
                <a16:creationId xmlns:a16="http://schemas.microsoft.com/office/drawing/2014/main" id="{34A7D6CF-996C-CCBE-7848-9584703354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7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characterization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prediction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11</a:t>
            </a:fld>
            <a:endParaRPr lang="pt-BR"/>
          </a:p>
        </p:txBody>
      </p:sp>
      <p:pic>
        <p:nvPicPr>
          <p:cNvPr id="8" name="Picture 6" descr="Resultado de imagem para ufu">
            <a:extLst>
              <a:ext uri="{FF2B5EF4-FFF2-40B4-BE49-F238E27FC236}">
                <a16:creationId xmlns:a16="http://schemas.microsoft.com/office/drawing/2014/main" id="{4EEFD897-D0E9-3AC1-97F4-EDC5190D1B6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79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3296174"/>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96000" y="3929396"/>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pic>
        <p:nvPicPr>
          <p:cNvPr id="8" name="Picture 6" descr="Resultado de imagem para ufu">
            <a:extLst>
              <a:ext uri="{FF2B5EF4-FFF2-40B4-BE49-F238E27FC236}">
                <a16:creationId xmlns:a16="http://schemas.microsoft.com/office/drawing/2014/main" id="{9BF1383D-0711-7A54-6EDE-97628E0DDB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6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968071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Network Traffic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3835930"/>
            <a:ext cx="6001578" cy="2292935"/>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endParaRPr lang="en-US" sz="1100" b="0" i="0" dirty="0">
              <a:solidFill>
                <a:srgbClr val="898989"/>
              </a:solidFill>
              <a:effectLst/>
              <a:latin typeface="IBM Plex Sans" panose="020B0503050203000203" pitchFamily="34" charset="0"/>
            </a:endParaRP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endParaRPr lang="en-US" sz="1100" dirty="0">
              <a:solidFill>
                <a:srgbClr val="898989"/>
              </a:solidFill>
              <a:latin typeface="IBM Plex Sans" panose="020B0503050203000203" pitchFamily="34" charset="0"/>
            </a:endParaRP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a:t>
            </a:r>
            <a:r>
              <a:rPr lang="en-US" sz="1600" b="1" dirty="0">
                <a:solidFill>
                  <a:srgbClr val="1A69FF"/>
                </a:solidFill>
                <a:latin typeface="IBM Plex Sans" panose="020B0503050203000203" pitchFamily="34" charset="0"/>
              </a:rPr>
              <a:t>patterns</a:t>
            </a:r>
            <a:r>
              <a:rPr lang="en-US" sz="1600" b="1" baseline="30000" dirty="0">
                <a:solidFill>
                  <a:srgbClr val="1A69FF"/>
                </a:solidFill>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0322D52-F016-82FC-008A-47DE65671D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87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65125"/>
          </a:xfrm>
        </p:spPr>
        <p:txBody>
          <a:bodyPr anchor="t">
            <a:normAutofit/>
          </a:bodyPr>
          <a:lstStyle/>
          <a:p>
            <a:r>
              <a:rPr lang="en-US" sz="1600" b="1" dirty="0">
                <a:latin typeface="IBM Plex Sans" panose="020B0503050203000203" pitchFamily="34" charset="0"/>
              </a:rPr>
              <a:t>Grouping of regions based on network usage patterns</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EA19A96A-C020-6D51-A6E7-77FDB1BC2D7C}"/>
              </a:ext>
            </a:extLst>
          </p:cNvPr>
          <p:cNvSpPr txBox="1">
            <a:spLocks/>
          </p:cNvSpPr>
          <p:nvPr/>
        </p:nvSpPr>
        <p:spPr>
          <a:xfrm>
            <a:off x="531343" y="2063888"/>
            <a:ext cx="10683501" cy="12160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Residential</a:t>
            </a:r>
          </a:p>
          <a:p>
            <a:pPr marL="285750" indent="-285750">
              <a:buFont typeface="Arial" panose="020B0604020202020204" pitchFamily="34" charset="0"/>
              <a:buChar char="•"/>
            </a:pPr>
            <a:r>
              <a:rPr lang="en-US" sz="1600" b="1" dirty="0">
                <a:latin typeface="IBM Plex Sans" panose="020B0503050203000203" pitchFamily="34" charset="0"/>
              </a:rPr>
              <a:t>Transport</a:t>
            </a:r>
          </a:p>
          <a:p>
            <a:pPr marL="285750" indent="-285750">
              <a:buFont typeface="Arial" panose="020B0604020202020204" pitchFamily="34" charset="0"/>
              <a:buChar char="•"/>
            </a:pPr>
            <a:r>
              <a:rPr lang="en-US" sz="1600" b="1" dirty="0">
                <a:latin typeface="IBM Plex Sans" panose="020B0503050203000203" pitchFamily="34" charset="0"/>
              </a:rPr>
              <a:t>Office</a:t>
            </a:r>
          </a:p>
          <a:p>
            <a:pPr marL="285750" indent="-285750">
              <a:buFont typeface="Arial" panose="020B0604020202020204" pitchFamily="34" charset="0"/>
              <a:buChar char="•"/>
            </a:pPr>
            <a:r>
              <a:rPr lang="en-US" sz="1600" b="1" dirty="0">
                <a:latin typeface="IBM Plex Sans" panose="020B0503050203000203" pitchFamily="34" charset="0"/>
              </a:rPr>
              <a:t>Entertainment</a:t>
            </a:r>
          </a:p>
          <a:p>
            <a:pPr marL="285750" indent="-285750">
              <a:buFont typeface="Arial" panose="020B0604020202020204" pitchFamily="34" charset="0"/>
              <a:buChar char="•"/>
            </a:pPr>
            <a:r>
              <a:rPr lang="en-US" sz="1600" b="1" dirty="0">
                <a:latin typeface="IBM Plex Sans" panose="020B0503050203000203" pitchFamily="34" charset="0"/>
              </a:rPr>
              <a:t>Comprehensive areas</a:t>
            </a:r>
          </a:p>
        </p:txBody>
      </p:sp>
      <p:sp>
        <p:nvSpPr>
          <p:cNvPr id="7" name="Title">
            <a:extLst>
              <a:ext uri="{FF2B5EF4-FFF2-40B4-BE49-F238E27FC236}">
                <a16:creationId xmlns:a16="http://schemas.microsoft.com/office/drawing/2014/main" id="{ABA2F1C6-571B-7A8A-C25D-C99C4E1B3ED5}"/>
              </a:ext>
            </a:extLst>
          </p:cNvPr>
          <p:cNvSpPr txBox="1">
            <a:spLocks/>
          </p:cNvSpPr>
          <p:nvPr/>
        </p:nvSpPr>
        <p:spPr>
          <a:xfrm>
            <a:off x="531342" y="3300746"/>
            <a:ext cx="10683501" cy="15159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Clusterization</a:t>
            </a:r>
            <a:r>
              <a:rPr lang="en-US" sz="1600" b="1" dirty="0">
                <a:latin typeface="IBM Plex Sans" panose="020B0503050203000203" pitchFamily="34" charset="0"/>
              </a:rPr>
              <a:t> of regions (5 clusters)</a:t>
            </a:r>
          </a:p>
          <a:p>
            <a:endParaRPr lang="en-US" sz="1600" b="1" dirty="0">
              <a:latin typeface="IBM Plex Sans" panose="020B0503050203000203" pitchFamily="34" charset="0"/>
            </a:endParaRPr>
          </a:p>
          <a:p>
            <a:r>
              <a:rPr lang="en-US" sz="1600" b="1" dirty="0">
                <a:latin typeface="IBM Plex Sans" panose="020B0503050203000203" pitchFamily="34" charset="0"/>
              </a:rPr>
              <a:t>Human labelling of some regions to generalization</a:t>
            </a:r>
          </a:p>
        </p:txBody>
      </p:sp>
    </p:spTree>
    <p:extLst>
      <p:ext uri="{BB962C8B-B14F-4D97-AF65-F5344CB8AC3E}">
        <p14:creationId xmlns:p14="http://schemas.microsoft.com/office/powerpoint/2010/main" val="31173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2061675"/>
          </a:xfrm>
        </p:spPr>
        <p:txBody>
          <a:bodyPr anchor="t">
            <a:normAutofit/>
          </a:bodyPr>
          <a:lstStyle/>
          <a:p>
            <a:r>
              <a:rPr lang="en-US" sz="1600" b="1" dirty="0">
                <a:latin typeface="IBM Plex Sans" panose="020B0503050203000203" pitchFamily="34" charset="0"/>
              </a:rPr>
              <a:t>Weekday-Weekend Traffic Amount Ratio: ratio of weekdays and weekend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Peak-Valley Features: ratio of maximum and minimum traffic registered as seen in the figure ahead</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of Traffic Peak and Valley: time of the day of maximum and minimum network usage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Discrete Fourier Transform (DFT)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0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Uma imagem contendo Gráfico&#10;&#10;Descrição gerada automaticamente">
            <a:extLst>
              <a:ext uri="{FF2B5EF4-FFF2-40B4-BE49-F238E27FC236}">
                <a16:creationId xmlns:a16="http://schemas.microsoft.com/office/drawing/2014/main" id="{C9EFA56E-6C43-4C81-E07E-298209165FBF}"/>
              </a:ext>
            </a:extLst>
          </p:cNvPr>
          <p:cNvPicPr>
            <a:picLocks noChangeAspect="1"/>
          </p:cNvPicPr>
          <p:nvPr/>
        </p:nvPicPr>
        <p:blipFill>
          <a:blip r:embed="rId4"/>
          <a:stretch>
            <a:fillRect/>
          </a:stretch>
        </p:blipFill>
        <p:spPr>
          <a:xfrm>
            <a:off x="2715768" y="1265597"/>
            <a:ext cx="6760459" cy="3972054"/>
          </a:xfrm>
          <a:prstGeom prst="rect">
            <a:avLst/>
          </a:prstGeom>
        </p:spPr>
      </p:pic>
    </p:spTree>
    <p:extLst>
      <p:ext uri="{BB962C8B-B14F-4D97-AF65-F5344CB8AC3E}">
        <p14:creationId xmlns:p14="http://schemas.microsoft.com/office/powerpoint/2010/main" val="197138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10;&#10;Descrição gerada automaticamente">
            <a:extLst>
              <a:ext uri="{FF2B5EF4-FFF2-40B4-BE49-F238E27FC236}">
                <a16:creationId xmlns:a16="http://schemas.microsoft.com/office/drawing/2014/main" id="{A00C0425-8B7A-7DAC-BD04-EF8246C77EF6}"/>
              </a:ext>
            </a:extLst>
          </p:cNvPr>
          <p:cNvPicPr>
            <a:picLocks noChangeAspect="1"/>
          </p:cNvPicPr>
          <p:nvPr/>
        </p:nvPicPr>
        <p:blipFill>
          <a:blip r:embed="rId4"/>
          <a:stretch>
            <a:fillRect/>
          </a:stretch>
        </p:blipFill>
        <p:spPr>
          <a:xfrm>
            <a:off x="1704840" y="968008"/>
            <a:ext cx="8782319" cy="4567233"/>
          </a:xfrm>
          <a:prstGeom prst="rect">
            <a:avLst/>
          </a:prstGeom>
        </p:spPr>
      </p:pic>
    </p:spTree>
    <p:extLst>
      <p:ext uri="{BB962C8B-B14F-4D97-AF65-F5344CB8AC3E}">
        <p14:creationId xmlns:p14="http://schemas.microsoft.com/office/powerpoint/2010/main" val="3800408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18</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380,000 Base Stations (BSs) in Shanghai</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August 1 – August 31, 2014</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10 minute samples of each Base Station (BS)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1.96 billion </a:t>
            </a:r>
            <a:r>
              <a:rPr lang="en-US" sz="1600" b="1" dirty="0" err="1">
                <a:latin typeface="IBM Plex Sans" panose="020B0503050203000203" pitchFamily="34" charset="0"/>
              </a:rPr>
              <a:t>entires</a:t>
            </a:r>
            <a:r>
              <a:rPr lang="en-US" sz="1600" b="1" dirty="0">
                <a:latin typeface="IBM Plex Sans" panose="020B0503050203000203" pitchFamily="34" charset="0"/>
              </a:rPr>
              <a:t>; 28PB (92TB per day, 7GB per BS on average)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781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Trimodal distribution</a:t>
            </a:r>
            <a:br>
              <a:rPr lang="en-US" sz="1600" b="1" dirty="0">
                <a:latin typeface="IBM Plex Sans" panose="020B0503050203000203" pitchFamily="34" charset="0"/>
              </a:rPr>
            </a:br>
            <a:endParaRPr lang="en-US" sz="1600" b="1"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7149C743-9DE1-8B3E-6411-53F8FBE46561}"/>
              </a:ext>
            </a:extLst>
          </p:cNvPr>
          <p:cNvSpPr txBox="1">
            <a:spLocks/>
          </p:cNvSpPr>
          <p:nvPr/>
        </p:nvSpPr>
        <p:spPr>
          <a:xfrm>
            <a:off x="531344" y="2518962"/>
            <a:ext cx="10683501" cy="7695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Compound-</a:t>
            </a:r>
            <a:r>
              <a:rPr lang="en-US" sz="1600" b="1" dirty="0" err="1">
                <a:latin typeface="IBM Plex Sans" panose="020B0503050203000203" pitchFamily="34" charset="0"/>
              </a:rPr>
              <a:t>expontential</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Power-law distribution</a:t>
            </a:r>
          </a:p>
          <a:p>
            <a:pPr marL="285750" indent="-285750">
              <a:buFont typeface="Arial" panose="020B0604020202020204" pitchFamily="34" charset="0"/>
              <a:buChar char="•"/>
            </a:pPr>
            <a:r>
              <a:rPr lang="en-US" sz="1600" b="1" dirty="0">
                <a:latin typeface="IBM Plex Sans" panose="020B0503050203000203" pitchFamily="34" charset="0"/>
              </a:rPr>
              <a:t>Exponential distribution</a:t>
            </a:r>
          </a:p>
        </p:txBody>
      </p:sp>
      <p:sp>
        <p:nvSpPr>
          <p:cNvPr id="7" name="Title">
            <a:extLst>
              <a:ext uri="{FF2B5EF4-FFF2-40B4-BE49-F238E27FC236}">
                <a16:creationId xmlns:a16="http://schemas.microsoft.com/office/drawing/2014/main" id="{AF3C178F-1DE0-E6CC-25A5-21CC7151C460}"/>
              </a:ext>
            </a:extLst>
          </p:cNvPr>
          <p:cNvSpPr txBox="1">
            <a:spLocks/>
          </p:cNvSpPr>
          <p:nvPr/>
        </p:nvSpPr>
        <p:spPr>
          <a:xfrm>
            <a:off x="531344" y="3288551"/>
            <a:ext cx="10683501" cy="597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R-square of 99%</a:t>
            </a:r>
            <a:br>
              <a:rPr lang="en-US" sz="1600" b="1" dirty="0">
                <a:latin typeface="IBM Plex Sans" panose="020B0503050203000203" pitchFamily="34" charset="0"/>
              </a:rPr>
            </a:br>
            <a:endParaRPr lang="en-US" sz="1600" b="1" dirty="0">
              <a:latin typeface="IBM Plex Sans" panose="020B0503050203000203" pitchFamily="34" charset="0"/>
            </a:endParaRPr>
          </a:p>
        </p:txBody>
      </p:sp>
    </p:spTree>
    <p:extLst>
      <p:ext uri="{BB962C8B-B14F-4D97-AF65-F5344CB8AC3E}">
        <p14:creationId xmlns:p14="http://schemas.microsoft.com/office/powerpoint/2010/main" val="203435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pic>
        <p:nvPicPr>
          <p:cNvPr id="8" name="Picture 6" descr="Resultado de imagem para ufu">
            <a:extLst>
              <a:ext uri="{FF2B5EF4-FFF2-40B4-BE49-F238E27FC236}">
                <a16:creationId xmlns:a16="http://schemas.microsoft.com/office/drawing/2014/main" id="{DDE7300B-A7E4-5023-F0AF-4FAA02BC8B7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397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Spatial and temporal distribution of network traffic highly concentrated</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descr="Gráfico, Gráfico de radar, Gráfico de superfície&#10;&#10;Descrição gerada automaticamente">
            <a:extLst>
              <a:ext uri="{FF2B5EF4-FFF2-40B4-BE49-F238E27FC236}">
                <a16:creationId xmlns:a16="http://schemas.microsoft.com/office/drawing/2014/main" id="{1D15D702-39AE-B76D-75C1-7D17A8E6A9A2}"/>
              </a:ext>
            </a:extLst>
          </p:cNvPr>
          <p:cNvPicPr>
            <a:picLocks noChangeAspect="1"/>
          </p:cNvPicPr>
          <p:nvPr/>
        </p:nvPicPr>
        <p:blipFill>
          <a:blip r:embed="rId4"/>
          <a:stretch>
            <a:fillRect/>
          </a:stretch>
        </p:blipFill>
        <p:spPr>
          <a:xfrm>
            <a:off x="6745908" y="986848"/>
            <a:ext cx="5304183" cy="4884304"/>
          </a:xfrm>
          <a:prstGeom prst="rect">
            <a:avLst/>
          </a:prstGeom>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432852"/>
            <a:ext cx="6214564" cy="173038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spTree>
    <p:extLst>
      <p:ext uri="{BB962C8B-B14F-4D97-AF65-F5344CB8AC3E}">
        <p14:creationId xmlns:p14="http://schemas.microsoft.com/office/powerpoint/2010/main" val="173636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Irregular usage depending on the </a:t>
            </a:r>
            <a:r>
              <a:rPr lang="en-US" sz="1600" b="1" dirty="0">
                <a:solidFill>
                  <a:srgbClr val="1A69FF"/>
                </a:solidFill>
                <a:latin typeface="IBM Plex Sans" panose="020B0503050203000203" pitchFamily="34" charset="0"/>
              </a:rPr>
              <a:t>urban ecology</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005470"/>
            <a:ext cx="5281231" cy="21577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6" name="Imagem 5" descr="Diagrama&#10;&#10;Descrição gerada automaticamente">
            <a:extLst>
              <a:ext uri="{FF2B5EF4-FFF2-40B4-BE49-F238E27FC236}">
                <a16:creationId xmlns:a16="http://schemas.microsoft.com/office/drawing/2014/main" id="{39E9DD1A-5FAB-985E-3050-925F17750D62}"/>
              </a:ext>
            </a:extLst>
          </p:cNvPr>
          <p:cNvPicPr>
            <a:picLocks noChangeAspect="1"/>
          </p:cNvPicPr>
          <p:nvPr/>
        </p:nvPicPr>
        <p:blipFill>
          <a:blip r:embed="rId4"/>
          <a:stretch>
            <a:fillRect/>
          </a:stretch>
        </p:blipFill>
        <p:spPr>
          <a:xfrm>
            <a:off x="5812576" y="804094"/>
            <a:ext cx="6172517" cy="4940554"/>
          </a:xfrm>
          <a:prstGeom prst="rect">
            <a:avLst/>
          </a:prstGeom>
        </p:spPr>
      </p:pic>
    </p:spTree>
    <p:extLst>
      <p:ext uri="{BB962C8B-B14F-4D97-AF65-F5344CB8AC3E}">
        <p14:creationId xmlns:p14="http://schemas.microsoft.com/office/powerpoint/2010/main" val="428331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a:t>
            </a:r>
            <a:r>
              <a:rPr lang="en-US" sz="4800" b="1" dirty="0" err="1">
                <a:solidFill>
                  <a:schemeClr val="tx1"/>
                </a:solidFill>
                <a:latin typeface="IBM Plex Sans" panose="020B0503050203000203" pitchFamily="34" charset="0"/>
              </a:rPr>
              <a:t>Gotzner</a:t>
            </a:r>
            <a:endParaRPr lang="en-US" sz="4800" b="1" dirty="0">
              <a:solidFill>
                <a:schemeClr val="tx1"/>
              </a:solidFill>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1216849"/>
          </a:xfrm>
        </p:spPr>
        <p:txBody>
          <a:bodyPr anchor="t">
            <a:normAutofit/>
          </a:bodyPr>
          <a:lstStyle/>
          <a:p>
            <a:r>
              <a:rPr lang="en-US" sz="1600" b="1" dirty="0">
                <a:latin typeface="IBM Plex Sans" panose="020B0503050203000203" pitchFamily="34" charset="0"/>
              </a:rPr>
              <a:t>Network traffic in Berlin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May 1996 – August 1997</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Findings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err="1">
                <a:effectLst/>
                <a:latin typeface="IBM Plex Sans" panose="020B0503050203000203" pitchFamily="34" charset="0"/>
              </a:rPr>
              <a:t>Gotzner</a:t>
            </a:r>
            <a:r>
              <a:rPr lang="en-US" sz="1600" dirty="0">
                <a:effectLst/>
                <a:latin typeface="IBM Plex Sans" panose="020B0503050203000203" pitchFamily="34" charset="0"/>
              </a:rPr>
              <a:t>, U.; Rathgeber, R. </a:t>
            </a:r>
            <a:r>
              <a:rPr lang="en-US" sz="1600" b="1" dirty="0">
                <a:effectLst/>
                <a:latin typeface="IBM Plex Sans" panose="020B0503050203000203" pitchFamily="34" charset="0"/>
              </a:rPr>
              <a:t>Spatial traffic distribution in cellular networks</a:t>
            </a:r>
            <a:r>
              <a:rPr lang="en-US" sz="1600" dirty="0">
                <a:effectLst/>
                <a:latin typeface="IBM Plex Sans" panose="020B0503050203000203" pitchFamily="34" charset="0"/>
              </a:rPr>
              <a:t>. In: VTC’98. 48th IEEE Vehicular Technology Conference. Pathway to Global Wireless Revolution (Cat. No.98CH36151).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1998. v. 3, p. 1994–1998 vol.3.</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A585E653-5F29-7E87-97D0-FD435B977023}"/>
              </a:ext>
            </a:extLst>
          </p:cNvPr>
          <p:cNvSpPr txBox="1">
            <a:spLocks/>
          </p:cNvSpPr>
          <p:nvPr/>
        </p:nvSpPr>
        <p:spPr>
          <a:xfrm>
            <a:off x="531344" y="3001617"/>
            <a:ext cx="10683501" cy="12168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Traffic concentrated in city </a:t>
            </a:r>
            <a:r>
              <a:rPr lang="en-US" sz="1600" b="1" dirty="0" err="1">
                <a:latin typeface="IBM Plex Sans" panose="020B0503050203000203" pitchFamily="34" charset="0"/>
              </a:rPr>
              <a:t>centre</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Congestions in peak hours</a:t>
            </a:r>
          </a:p>
          <a:p>
            <a:pPr marL="285750" indent="-285750">
              <a:buFont typeface="Arial" panose="020B0604020202020204" pitchFamily="34" charset="0"/>
              <a:buChar char="•"/>
            </a:pPr>
            <a:r>
              <a:rPr lang="en-US" sz="1600" b="1" dirty="0">
                <a:latin typeface="IBM Plex Sans" panose="020B0503050203000203" pitchFamily="34" charset="0"/>
              </a:rPr>
              <a:t>Network resources not fully used in other points</a:t>
            </a:r>
          </a:p>
          <a:p>
            <a:pPr marL="285750" indent="-285750">
              <a:buFont typeface="Arial" panose="020B0604020202020204" pitchFamily="34" charset="0"/>
              <a:buChar char="•"/>
            </a:pPr>
            <a:r>
              <a:rPr lang="en-US" sz="1600" b="1" dirty="0">
                <a:latin typeface="IBM Plex Sans" panose="020B0503050203000203" pitchFamily="34" charset="0"/>
              </a:rPr>
              <a:t>The infrastructure reaches the maximum capacity before all processing power request</a:t>
            </a:r>
          </a:p>
        </p:txBody>
      </p:sp>
    </p:spTree>
    <p:extLst>
      <p:ext uri="{BB962C8B-B14F-4D97-AF65-F5344CB8AC3E}">
        <p14:creationId xmlns:p14="http://schemas.microsoft.com/office/powerpoint/2010/main" val="561890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627765" y="3708427"/>
            <a:ext cx="6463996" cy="2585323"/>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FUNAHASHI, K.-I. On the approximate realization of continuous mappings by neural networks. Neural networks, Elsevier, v. 2, n. 3, p. 183–192, 1989. </a:t>
            </a:r>
          </a:p>
          <a:p>
            <a:endParaRPr lang="en-US" sz="900" dirty="0">
              <a:solidFill>
                <a:srgbClr val="898989"/>
              </a:solidFill>
              <a:latin typeface="IBM Plex Sans" panose="020B0503050203000203" pitchFamily="34" charset="0"/>
            </a:endParaRP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Network Traffic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90889" y="769896"/>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166469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1664692"/>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09230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4761210"/>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009498"/>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228110"/>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259997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1969877"/>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242023"/>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1973559"/>
            <a:ext cx="1" cy="35680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1968966"/>
            <a:ext cx="1512" cy="1543368"/>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232653"/>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243186"/>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24733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1973560"/>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1968966"/>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1814533"/>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1814533"/>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1814533"/>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descr="Resultado de imagem para ufu">
            <a:extLst>
              <a:ext uri="{FF2B5EF4-FFF2-40B4-BE49-F238E27FC236}">
                <a16:creationId xmlns:a16="http://schemas.microsoft.com/office/drawing/2014/main" id="{DF35C338-92D4-2EC1-0507-A2C15995DA1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64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r>
              <a:rPr lang="en-US" sz="1600" b="1" dirty="0">
                <a:latin typeface="IBM Plex Sans" panose="020B0503050203000203" pitchFamily="34" charset="0"/>
              </a:rPr>
              <a:t>x 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a:p>
            <a:pPr algn="r"/>
            <a:endParaRPr lang="en-US" sz="1600"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10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Interface gráfica do usuário, Histograma&#10;&#10;Descrição gerada automaticamente com confiança média">
            <a:extLst>
              <a:ext uri="{FF2B5EF4-FFF2-40B4-BE49-F238E27FC236}">
                <a16:creationId xmlns:a16="http://schemas.microsoft.com/office/drawing/2014/main" id="{217D1392-0418-45E2-C6F7-F9E7629CF983}"/>
              </a:ext>
            </a:extLst>
          </p:cNvPr>
          <p:cNvPicPr>
            <a:picLocks noChangeAspect="1"/>
          </p:cNvPicPr>
          <p:nvPr/>
        </p:nvPicPr>
        <p:blipFill>
          <a:blip r:embed="rId4"/>
          <a:stretch>
            <a:fillRect/>
          </a:stretch>
        </p:blipFill>
        <p:spPr>
          <a:xfrm>
            <a:off x="2774134" y="839424"/>
            <a:ext cx="6197919" cy="4813547"/>
          </a:xfrm>
          <a:prstGeom prst="rect">
            <a:avLst/>
          </a:prstGeom>
        </p:spPr>
      </p:pic>
    </p:spTree>
    <p:extLst>
      <p:ext uri="{BB962C8B-B14F-4D97-AF65-F5344CB8AC3E}">
        <p14:creationId xmlns:p14="http://schemas.microsoft.com/office/powerpoint/2010/main" val="4194170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E20C420-505B-A7B5-801D-3BAF6C566DEE}"/>
              </a:ext>
            </a:extLst>
          </p:cNvPr>
          <p:cNvPicPr>
            <a:picLocks noChangeAspect="1"/>
          </p:cNvPicPr>
          <p:nvPr/>
        </p:nvPicPr>
        <p:blipFill>
          <a:blip r:embed="rId4"/>
          <a:stretch>
            <a:fillRect/>
          </a:stretch>
        </p:blipFill>
        <p:spPr>
          <a:xfrm>
            <a:off x="1629114" y="1393990"/>
            <a:ext cx="8487960" cy="3715268"/>
          </a:xfrm>
          <a:prstGeom prst="rect">
            <a:avLst/>
          </a:prstGeom>
        </p:spPr>
      </p:pic>
    </p:spTree>
    <p:extLst>
      <p:ext uri="{BB962C8B-B14F-4D97-AF65-F5344CB8AC3E}">
        <p14:creationId xmlns:p14="http://schemas.microsoft.com/office/powerpoint/2010/main" val="3394202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3"/>
          <a:stretch>
            <a:fillRect/>
          </a:stretch>
        </p:blipFill>
        <p:spPr>
          <a:xfrm>
            <a:off x="1986894" y="1078695"/>
            <a:ext cx="7772400" cy="4345858"/>
          </a:xfrm>
          <a:prstGeom prst="rect">
            <a:avLst/>
          </a:prstGeom>
        </p:spPr>
      </p:pic>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752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5" y="5059018"/>
            <a:ext cx="8079256" cy="11958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 Gráfico de linhas&#10;&#10;Descrição gerada automaticamente">
            <a:extLst>
              <a:ext uri="{FF2B5EF4-FFF2-40B4-BE49-F238E27FC236}">
                <a16:creationId xmlns:a16="http://schemas.microsoft.com/office/drawing/2014/main" id="{0691A807-3E28-51FB-EF19-D77BDF609EB1}"/>
              </a:ext>
            </a:extLst>
          </p:cNvPr>
          <p:cNvPicPr>
            <a:picLocks noChangeAspect="1"/>
          </p:cNvPicPr>
          <p:nvPr/>
        </p:nvPicPr>
        <p:blipFill>
          <a:blip r:embed="rId4"/>
          <a:stretch>
            <a:fillRect/>
          </a:stretch>
        </p:blipFill>
        <p:spPr>
          <a:xfrm>
            <a:off x="8610600" y="0"/>
            <a:ext cx="3530781" cy="6401129"/>
          </a:xfrm>
          <a:prstGeom prst="rect">
            <a:avLst/>
          </a:prstGeom>
        </p:spPr>
      </p:pic>
    </p:spTree>
    <p:extLst>
      <p:ext uri="{BB962C8B-B14F-4D97-AF65-F5344CB8AC3E}">
        <p14:creationId xmlns:p14="http://schemas.microsoft.com/office/powerpoint/2010/main" val="338801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43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2">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pic>
        <p:nvPicPr>
          <p:cNvPr id="16" name="Picture 6" descr="Resultado de imagem para ufu">
            <a:extLst>
              <a:ext uri="{FF2B5EF4-FFF2-40B4-BE49-F238E27FC236}">
                <a16:creationId xmlns:a16="http://schemas.microsoft.com/office/drawing/2014/main" id="{BA08EAE4-6B8D-A702-51B9-4EF5353F2A7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9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406887"/>
            <a:ext cx="12037607" cy="7563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descr="Gráfico, Histograma&#10;&#10;Descrição gerada automaticamente">
            <a:extLst>
              <a:ext uri="{FF2B5EF4-FFF2-40B4-BE49-F238E27FC236}">
                <a16:creationId xmlns:a16="http://schemas.microsoft.com/office/drawing/2014/main" id="{0C477198-F95D-493C-5C81-752D91D1EC93}"/>
              </a:ext>
            </a:extLst>
          </p:cNvPr>
          <p:cNvPicPr>
            <a:picLocks noChangeAspect="1"/>
          </p:cNvPicPr>
          <p:nvPr/>
        </p:nvPicPr>
        <p:blipFill>
          <a:blip r:embed="rId4"/>
          <a:stretch>
            <a:fillRect/>
          </a:stretch>
        </p:blipFill>
        <p:spPr>
          <a:xfrm>
            <a:off x="436934" y="1469538"/>
            <a:ext cx="11318131" cy="3205784"/>
          </a:xfrm>
          <a:prstGeom prst="rect">
            <a:avLst/>
          </a:prstGeom>
        </p:spPr>
      </p:pic>
    </p:spTree>
    <p:extLst>
      <p:ext uri="{BB962C8B-B14F-4D97-AF65-F5344CB8AC3E}">
        <p14:creationId xmlns:p14="http://schemas.microsoft.com/office/powerpoint/2010/main" val="2996535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86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latin typeface="IBM Plex Sans" panose="020B0503050203000203" pitchFamily="34" charset="0"/>
              </a:rPr>
              <a:t>Source: </a:t>
            </a:r>
            <a:r>
              <a:rPr lang="en-US" sz="1200" dirty="0">
                <a:effectLst/>
                <a:latin typeface="LMRoman12"/>
              </a:rPr>
              <a:t>Wang, X. et al. </a:t>
            </a:r>
            <a:r>
              <a:rPr lang="en-US" sz="1200" dirty="0" err="1">
                <a:effectLst/>
                <a:latin typeface="LMRoman12"/>
              </a:rPr>
              <a:t>Spatio</a:t>
            </a:r>
            <a:r>
              <a:rPr lang="en-US" sz="1200" dirty="0">
                <a:effectLst/>
                <a:latin typeface="LMRoman12"/>
              </a:rPr>
              <a:t>-temporal analysis and prediction of cellular traffic in metropolis. In: </a:t>
            </a:r>
            <a:r>
              <a:rPr lang="en-US" sz="1200" b="1" dirty="0">
                <a:effectLst/>
                <a:latin typeface="LMRoman12"/>
              </a:rPr>
              <a:t>2017 IEEE 25th International Conference on Network Protocols (ICNP)</a:t>
            </a:r>
            <a:r>
              <a:rPr lang="en-US" sz="1200" dirty="0">
                <a:effectLst/>
                <a:latin typeface="LMRoman12"/>
              </a:rPr>
              <a:t>. [</a:t>
            </a:r>
            <a:r>
              <a:rPr lang="en-US" sz="1200" dirty="0" err="1">
                <a:effectLst/>
                <a:latin typeface="LMRoman12"/>
              </a:rPr>
              <a:t>S.l.</a:t>
            </a:r>
            <a:r>
              <a:rPr lang="en-US" sz="1200" dirty="0">
                <a:effectLst/>
                <a:latin typeface="LMRoman12"/>
              </a:rPr>
              <a:t>: </a:t>
            </a:r>
            <a:r>
              <a:rPr lang="en-US" sz="1200" dirty="0" err="1">
                <a:effectLst/>
                <a:latin typeface="LMRoman12"/>
              </a:rPr>
              <a:t>s.n</a:t>
            </a:r>
            <a:r>
              <a:rPr lang="en-US" sz="1200" dirty="0">
                <a:effectLst/>
                <a:latin typeface="LMRoman12"/>
              </a:rPr>
              <a:t>.], 2017. p. 1–10. </a:t>
            </a:r>
            <a:endParaRPr lang="en-US" sz="700" dirty="0"/>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3"/>
          <a:stretch>
            <a:fillRect/>
          </a:stretch>
        </p:blipFill>
        <p:spPr>
          <a:xfrm>
            <a:off x="154393" y="737973"/>
            <a:ext cx="11883213" cy="4997978"/>
          </a:xfrm>
          <a:prstGeom prst="rect">
            <a:avLst/>
          </a:prstGeom>
        </p:spPr>
      </p:pic>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18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pic>
        <p:nvPicPr>
          <p:cNvPr id="3" name="Picture 6" descr="Resultado de imagem para ufu">
            <a:extLst>
              <a:ext uri="{FF2B5EF4-FFF2-40B4-BE49-F238E27FC236}">
                <a16:creationId xmlns:a16="http://schemas.microsoft.com/office/drawing/2014/main" id="{71037584-B099-ACB3-6E40-A9C522C43D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75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282401013"/>
              </p:ext>
            </p:extLst>
          </p:nvPr>
        </p:nvGraphicFramePr>
        <p:xfrm>
          <a:off x="296474" y="1656080"/>
          <a:ext cx="11599052"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8">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01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1A69FF"/>
                </a:solidFill>
                <a:latin typeface="IBM Plex Sans" panose="020B0503050203000203" pitchFamily="34" charset="0"/>
              </a:rPr>
              <a:t>Theoretical</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fundamentation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err="1">
                <a:solidFill>
                  <a:srgbClr val="1A69FF"/>
                </a:solidFill>
                <a:latin typeface="IBM Plex Sans" panose="020B0503050203000203" pitchFamily="34" charset="0"/>
              </a:rPr>
              <a:t>Introduction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a:solidFill>
                  <a:srgbClr val="1A69FF"/>
                </a:solidFill>
                <a:latin typeface="IBM Plex Sans" panose="020B0503050203000203" pitchFamily="34" charset="0"/>
              </a:rPr>
              <a:t>Neural networks </a:t>
            </a:r>
            <a:r>
              <a:rPr lang="pt-BR" sz="2000" dirty="0" err="1">
                <a:solidFill>
                  <a:srgbClr val="1A69FF"/>
                </a:solidFill>
                <a:latin typeface="IBM Plex Sans" panose="020B0503050203000203" pitchFamily="34" charset="0"/>
              </a:rPr>
              <a:t>development</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and</a:t>
            </a:r>
            <a:r>
              <a:rPr lang="pt-BR" sz="2000" dirty="0">
                <a:solidFill>
                  <a:srgbClr val="1A69FF"/>
                </a:solidFill>
                <a:latin typeface="IBM Plex Sans" panose="020B0503050203000203" pitchFamily="34" charset="0"/>
              </a:rPr>
              <a:t> training</a:t>
            </a:r>
          </a:p>
          <a:p>
            <a:pPr marL="971550" lvl="1" indent="-514350">
              <a:buFont typeface="+mj-lt"/>
              <a:buAutoNum type="arabicPeriod"/>
            </a:pPr>
            <a:r>
              <a:rPr lang="pt-BR" sz="2000" dirty="0">
                <a:solidFill>
                  <a:srgbClr val="1A69FF"/>
                </a:solidFill>
                <a:latin typeface="IBM Plex Sans" panose="020B0503050203000203" pitchFamily="34" charset="0"/>
              </a:rPr>
              <a:t>LSTM</a:t>
            </a:r>
          </a:p>
          <a:p>
            <a:pPr marL="971550" lvl="1" indent="-514350">
              <a:buFont typeface="+mj-lt"/>
              <a:buAutoNum type="arabicPeriod"/>
            </a:pPr>
            <a:r>
              <a:rPr lang="pt-BR" sz="2000" dirty="0" err="1">
                <a:solidFill>
                  <a:srgbClr val="1A69FF"/>
                </a:solidFill>
                <a:latin typeface="IBM Plex Sans" panose="020B0503050203000203" pitchFamily="34" charset="0"/>
              </a:rPr>
              <a:t>Feature</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selection</a:t>
            </a:r>
            <a:endParaRPr lang="pt-BR" sz="2000" dirty="0">
              <a:solidFill>
                <a:srgbClr val="1A69FF"/>
              </a:solidFill>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latin typeface="IBM Plex Sans" panose="020B0503050203000203" pitchFamily="34" charset="0"/>
              </a:rPr>
              <a:t>MTP-NT: 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35</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92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Neural networks development and training</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5203756" y="5765276"/>
            <a:ext cx="6011089"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5AFFBF03-018D-E401-B318-36C8290D4EDA}"/>
              </a:ext>
            </a:extLst>
          </p:cNvPr>
          <p:cNvPicPr>
            <a:picLocks noChangeAspect="1"/>
          </p:cNvPicPr>
          <p:nvPr/>
        </p:nvPicPr>
        <p:blipFill>
          <a:blip r:embed="rId4"/>
          <a:stretch>
            <a:fillRect/>
          </a:stretch>
        </p:blipFill>
        <p:spPr>
          <a:xfrm>
            <a:off x="5203756" y="2179983"/>
            <a:ext cx="5899288" cy="2603824"/>
          </a:xfrm>
          <a:prstGeom prst="rect">
            <a:avLst/>
          </a:prstGeom>
        </p:spPr>
      </p:pic>
      <mc:AlternateContent xmlns:mc="http://schemas.openxmlformats.org/markup-compatibility/2006">
        <mc:Choice xmlns:a14="http://schemas.microsoft.com/office/drawing/2010/main" Requires="a14">
          <p:sp>
            <p:nvSpPr>
              <p:cNvPr id="10" name="Title">
                <a:extLst>
                  <a:ext uri="{FF2B5EF4-FFF2-40B4-BE49-F238E27FC236}">
                    <a16:creationId xmlns:a16="http://schemas.microsoft.com/office/drawing/2014/main" id="{8C572C8A-9E83-D9B7-79AB-D260D22D772B}"/>
                  </a:ext>
                </a:extLst>
              </p:cNvPr>
              <p:cNvSpPr txBox="1">
                <a:spLocks/>
              </p:cNvSpPr>
              <p:nvPr/>
            </p:nvSpPr>
            <p:spPr>
              <a:xfrm>
                <a:off x="150151" y="2179983"/>
                <a:ext cx="4441727" cy="11198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𝑍</m:t>
                      </m:r>
                      <m:r>
                        <a:rPr lang="pt-BR" sz="1600" b="0" i="1" smtClean="0">
                          <a:latin typeface="Cambria Math" panose="02040503050406030204" pitchFamily="18" charset="0"/>
                        </a:rPr>
                        <m:t>=</m:t>
                      </m:r>
                      <m:r>
                        <a:rPr lang="pt-BR" sz="1600" b="0" i="1" smtClean="0">
                          <a:latin typeface="Cambria Math" panose="02040503050406030204" pitchFamily="18" charset="0"/>
                        </a:rPr>
                        <m:t>𝑋</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𝑊</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𝑏</m:t>
                      </m:r>
                    </m:oMath>
                  </m:oMathPara>
                </a14:m>
                <a:endParaRPr lang="pt-BR" sz="1600" b="0" dirty="0">
                  <a:latin typeface="IBM Plex Sans" panose="020B0503050203000203" pitchFamily="34" charset="0"/>
                  <a:ea typeface="Cambria Math" panose="02040503050406030204" pitchFamily="18" charset="0"/>
                </a:endParaRPr>
              </a:p>
              <a:p>
                <a:pPr algn="ctr"/>
                <a:endParaRPr lang="pt-BR" sz="1600" b="0" dirty="0">
                  <a:latin typeface="IBM Plex Sans" panose="020B0503050203000203" pitchFamily="34"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panose="02040503050406030204" pitchFamily="18" charset="0"/>
                            </a:rPr>
                            <m:t>𝑌</m:t>
                          </m:r>
                        </m:e>
                      </m:acc>
                      <m:r>
                        <a:rPr lang="pt-BR" sz="1600" b="0" i="1" smtClean="0">
                          <a:latin typeface="Cambria Math" panose="02040503050406030204" pitchFamily="18" charset="0"/>
                        </a:rPr>
                        <m:t>=</m:t>
                      </m:r>
                      <m:r>
                        <a:rPr lang="pt-BR" sz="1600" b="0" i="1" smtClean="0">
                          <a:latin typeface="Cambria Math" panose="02040503050406030204" pitchFamily="18" charset="0"/>
                        </a:rPr>
                        <m:t>𝜃</m:t>
                      </m:r>
                      <m:r>
                        <a:rPr lang="pt-BR" sz="1600" b="0" i="1" smtClean="0">
                          <a:latin typeface="Cambria Math" panose="02040503050406030204" pitchFamily="18" charset="0"/>
                        </a:rPr>
                        <m:t>(</m:t>
                      </m:r>
                      <m:r>
                        <a:rPr lang="pt-BR" sz="1600" b="0" i="1" smtClean="0">
                          <a:latin typeface="Cambria Math" panose="02040503050406030204" pitchFamily="18" charset="0"/>
                        </a:rPr>
                        <m:t>𝑍</m:t>
                      </m:r>
                      <m:r>
                        <a:rPr lang="pt-BR" sz="1600" b="0" i="1" smtClean="0">
                          <a:latin typeface="Cambria Math" panose="02040503050406030204" pitchFamily="18" charset="0"/>
                        </a:rPr>
                        <m:t>)</m:t>
                      </m:r>
                    </m:oMath>
                  </m:oMathPara>
                </a14:m>
                <a:endParaRPr lang="en-US" sz="1600" dirty="0">
                  <a:latin typeface="IBM Plex Sans" panose="020B0503050203000203" pitchFamily="34" charset="0"/>
                </a:endParaRPr>
              </a:p>
              <a:p>
                <a:pPr algn="ctr"/>
                <a:endParaRPr lang="en-US" sz="1600" dirty="0">
                  <a:latin typeface="IBM Plex Sans" panose="020B0503050203000203" pitchFamily="34" charset="0"/>
                </a:endParaRPr>
              </a:p>
            </p:txBody>
          </p:sp>
        </mc:Choice>
        <mc:Fallback>
          <p:sp>
            <p:nvSpPr>
              <p:cNvPr id="10" name="Title">
                <a:extLst>
                  <a:ext uri="{FF2B5EF4-FFF2-40B4-BE49-F238E27FC236}">
                    <a16:creationId xmlns:a16="http://schemas.microsoft.com/office/drawing/2014/main" id="{8C572C8A-9E83-D9B7-79AB-D260D22D772B}"/>
                  </a:ext>
                </a:extLst>
              </p:cNvPr>
              <p:cNvSpPr txBox="1">
                <a:spLocks noRot="1" noChangeAspect="1" noMove="1" noResize="1" noEditPoints="1" noAdjustHandles="1" noChangeArrowheads="1" noChangeShapeType="1" noTextEdit="1"/>
              </p:cNvSpPr>
              <p:nvPr/>
            </p:nvSpPr>
            <p:spPr>
              <a:xfrm>
                <a:off x="150151" y="2179983"/>
                <a:ext cx="4441727" cy="1119808"/>
              </a:xfrm>
              <a:prstGeom prst="rect">
                <a:avLst/>
              </a:prstGeom>
              <a:blipFill>
                <a:blip r:embed="rId5"/>
                <a:stretch>
                  <a:fillRect/>
                </a:stretch>
              </a:blipFill>
            </p:spPr>
            <p:txBody>
              <a:bodyPr/>
              <a:lstStyle/>
              <a:p>
                <a:r>
                  <a:rPr lang="pt-BR">
                    <a:noFill/>
                  </a:rPr>
                  <a:t> </a:t>
                </a:r>
              </a:p>
            </p:txBody>
          </p:sp>
        </mc:Fallback>
      </mc:AlternateContent>
      <p:sp>
        <p:nvSpPr>
          <p:cNvPr id="11" name="Title">
            <a:extLst>
              <a:ext uri="{FF2B5EF4-FFF2-40B4-BE49-F238E27FC236}">
                <a16:creationId xmlns:a16="http://schemas.microsoft.com/office/drawing/2014/main" id="{23B04F1F-5EA5-50F7-F9C6-B5CEC0FC097B}"/>
              </a:ext>
            </a:extLst>
          </p:cNvPr>
          <p:cNvSpPr txBox="1">
            <a:spLocks/>
          </p:cNvSpPr>
          <p:nvPr/>
        </p:nvSpPr>
        <p:spPr>
          <a:xfrm>
            <a:off x="145473" y="3429000"/>
            <a:ext cx="4441727" cy="19381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Common activation functions:</a:t>
            </a:r>
          </a:p>
          <a:p>
            <a:pPr marL="285750" indent="-285750" algn="just">
              <a:buFont typeface="Arial" panose="020B0604020202020204" pitchFamily="34" charset="0"/>
              <a:buChar char="•"/>
            </a:pPr>
            <a:r>
              <a:rPr lang="en-US" sz="1600" dirty="0">
                <a:latin typeface="IBM Plex Sans" panose="020B0503050203000203" pitchFamily="34" charset="0"/>
              </a:rPr>
              <a:t>Sigmoid: output between 0 and 1;</a:t>
            </a:r>
          </a:p>
          <a:p>
            <a:pPr marL="285750" indent="-285750" algn="just">
              <a:buFont typeface="Arial" panose="020B0604020202020204" pitchFamily="34" charset="0"/>
              <a:buChar char="•"/>
            </a:pPr>
            <a:r>
              <a:rPr lang="en-US" sz="1600" dirty="0">
                <a:latin typeface="IBM Plex Sans" panose="020B0503050203000203" pitchFamily="34" charset="0"/>
              </a:rPr>
              <a:t>Hyperbolic tangent: output -1 and 1;</a:t>
            </a:r>
          </a:p>
          <a:p>
            <a:pPr marL="285750" indent="-285750" algn="just">
              <a:buFont typeface="Arial" panose="020B0604020202020204" pitchFamily="34" charset="0"/>
              <a:buChar char="•"/>
            </a:pPr>
            <a:r>
              <a:rPr lang="en-US" sz="1600" dirty="0">
                <a:latin typeface="IBM Plex Sans" panose="020B0503050203000203" pitchFamily="34" charset="0"/>
              </a:rPr>
              <a:t>Rectified Linear Unit (</a:t>
            </a:r>
            <a:r>
              <a:rPr lang="en-US" sz="1600" dirty="0" err="1">
                <a:latin typeface="IBM Plex Sans" panose="020B0503050203000203" pitchFamily="34" charset="0"/>
              </a:rPr>
              <a:t>ReLU</a:t>
            </a:r>
            <a:r>
              <a:rPr lang="en-US" sz="1600" dirty="0">
                <a:latin typeface="IBM Plex Sans" panose="020B0503050203000203" pitchFamily="34" charset="0"/>
              </a:rPr>
              <a:t>)</a:t>
            </a:r>
          </a:p>
        </p:txBody>
      </p:sp>
    </p:spTree>
    <p:extLst>
      <p:ext uri="{BB962C8B-B14F-4D97-AF65-F5344CB8AC3E}">
        <p14:creationId xmlns:p14="http://schemas.microsoft.com/office/powerpoint/2010/main" val="3745611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LSTM</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0" y="5765276"/>
            <a:ext cx="12192000"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Tela de celular&#10;&#10;Descrição gerada automaticamente com confiança média">
            <a:extLst>
              <a:ext uri="{FF2B5EF4-FFF2-40B4-BE49-F238E27FC236}">
                <a16:creationId xmlns:a16="http://schemas.microsoft.com/office/drawing/2014/main" id="{2123C09A-6BD1-C6B3-3E6E-B21B12FCBDE0}"/>
              </a:ext>
            </a:extLst>
          </p:cNvPr>
          <p:cNvPicPr>
            <a:picLocks noChangeAspect="1"/>
          </p:cNvPicPr>
          <p:nvPr/>
        </p:nvPicPr>
        <p:blipFill>
          <a:blip r:embed="rId4"/>
          <a:stretch>
            <a:fillRect/>
          </a:stretch>
        </p:blipFill>
        <p:spPr>
          <a:xfrm>
            <a:off x="-1" y="1783756"/>
            <a:ext cx="12192000" cy="2929442"/>
          </a:xfrm>
          <a:prstGeom prst="rect">
            <a:avLst/>
          </a:prstGeom>
        </p:spPr>
      </p:pic>
    </p:spTree>
    <p:extLst>
      <p:ext uri="{BB962C8B-B14F-4D97-AF65-F5344CB8AC3E}">
        <p14:creationId xmlns:p14="http://schemas.microsoft.com/office/powerpoint/2010/main" val="1754698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Feature selection</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a:extLst>
              <a:ext uri="{FF2B5EF4-FFF2-40B4-BE49-F238E27FC236}">
                <a16:creationId xmlns:a16="http://schemas.microsoft.com/office/drawing/2014/main" id="{5C5B80DC-2CC9-96A9-B211-CA9CD04E1D40}"/>
              </a:ext>
            </a:extLst>
          </p:cNvPr>
          <p:cNvSpPr>
            <a:spLocks noGrp="1"/>
          </p:cNvSpPr>
          <p:nvPr>
            <p:ph type="title"/>
          </p:nvPr>
        </p:nvSpPr>
        <p:spPr>
          <a:xfrm>
            <a:off x="531345" y="1784768"/>
            <a:ext cx="10683501" cy="784233"/>
          </a:xfrm>
        </p:spPr>
        <p:txBody>
          <a:bodyPr anchor="t">
            <a:normAutofit/>
          </a:bodyPr>
          <a:lstStyle/>
          <a:p>
            <a:r>
              <a:rPr lang="en-US" sz="1600" b="1" dirty="0">
                <a:latin typeface="IBM Plex Sans" panose="020B0503050203000203" pitchFamily="34" charset="0"/>
              </a:rPr>
              <a:t>Mainly used to </a:t>
            </a:r>
            <a:r>
              <a:rPr lang="en-US" sz="1600" b="1" dirty="0">
                <a:solidFill>
                  <a:srgbClr val="1A69FF"/>
                </a:solidFill>
                <a:latin typeface="IBM Plex Sans" panose="020B0503050203000203" pitchFamily="34" charset="0"/>
              </a:rPr>
              <a:t>dimensionality reduction</a:t>
            </a:r>
            <a:br>
              <a:rPr lang="en-US" sz="1600" b="1" dirty="0">
                <a:solidFill>
                  <a:srgbClr val="1A69FF"/>
                </a:solidFill>
                <a:latin typeface="IBM Plex Sans" panose="020B0503050203000203" pitchFamily="34" charset="0"/>
              </a:rPr>
            </a:br>
            <a:br>
              <a:rPr lang="en-US" sz="1600" b="1" dirty="0">
                <a:solidFill>
                  <a:srgbClr val="1A69FF"/>
                </a:solidFill>
                <a:latin typeface="IBM Plex Sans" panose="020B0503050203000203" pitchFamily="34" charset="0"/>
              </a:rPr>
            </a:br>
            <a:r>
              <a:rPr lang="en-US" sz="1600" b="1" dirty="0">
                <a:latin typeface="IBM Plex Sans" panose="020B0503050203000203" pitchFamily="34" charset="0"/>
              </a:rPr>
              <a:t>Pearson correlation coefficient</a:t>
            </a:r>
            <a:endParaRPr lang="en-US" sz="1600" b="1" dirty="0">
              <a:solidFill>
                <a:srgbClr val="1A69FF"/>
              </a:solidFill>
              <a:latin typeface="IBM Plex Sans" panose="020B0503050203000203" pitchFamily="34" charset="0"/>
            </a:endParaRPr>
          </a:p>
        </p:txBody>
      </p:sp>
      <p:sp>
        <p:nvSpPr>
          <p:cNvPr id="6" name="Title">
            <a:extLst>
              <a:ext uri="{FF2B5EF4-FFF2-40B4-BE49-F238E27FC236}">
                <a16:creationId xmlns:a16="http://schemas.microsoft.com/office/drawing/2014/main" id="{8536246A-15BC-DF94-651A-AF9E8472B115}"/>
              </a:ext>
            </a:extLst>
          </p:cNvPr>
          <p:cNvSpPr txBox="1">
            <a:spLocks/>
          </p:cNvSpPr>
          <p:nvPr/>
        </p:nvSpPr>
        <p:spPr>
          <a:xfrm>
            <a:off x="531345" y="2569001"/>
            <a:ext cx="10683501" cy="5419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Between -1 and 1</a:t>
            </a:r>
          </a:p>
          <a:p>
            <a:pPr marL="285750" indent="-285750">
              <a:buFont typeface="Arial" panose="020B0604020202020204" pitchFamily="34" charset="0"/>
              <a:buChar char="•"/>
            </a:pPr>
            <a:r>
              <a:rPr lang="en-US" sz="1600" b="1" dirty="0">
                <a:latin typeface="IBM Plex Sans" panose="020B0503050203000203" pitchFamily="34" charset="0"/>
              </a:rPr>
              <a:t>Strength of the relationship between two variables</a:t>
            </a:r>
          </a:p>
        </p:txBody>
      </p:sp>
      <p:sp>
        <p:nvSpPr>
          <p:cNvPr id="8" name="Title">
            <a:extLst>
              <a:ext uri="{FF2B5EF4-FFF2-40B4-BE49-F238E27FC236}">
                <a16:creationId xmlns:a16="http://schemas.microsoft.com/office/drawing/2014/main" id="{DD049A9B-004C-1C49-CB2D-334FD9DA4DCC}"/>
              </a:ext>
            </a:extLst>
          </p:cNvPr>
          <p:cNvSpPr txBox="1">
            <a:spLocks/>
          </p:cNvSpPr>
          <p:nvPr/>
        </p:nvSpPr>
        <p:spPr>
          <a:xfrm>
            <a:off x="531344" y="3275449"/>
            <a:ext cx="10683501" cy="17833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f-value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Distance based algorithm</a:t>
            </a:r>
          </a:p>
          <a:p>
            <a:pPr marL="285750" indent="-285750">
              <a:buFont typeface="Arial" panose="020B0604020202020204" pitchFamily="34" charset="0"/>
              <a:buChar char="•"/>
            </a:pPr>
            <a:r>
              <a:rPr lang="en-US" sz="1600" b="1" dirty="0">
                <a:solidFill>
                  <a:srgbClr val="1A69FF"/>
                </a:solidFill>
                <a:latin typeface="IBM Plex Sans" panose="020B0503050203000203" pitchFamily="34" charset="0"/>
              </a:rPr>
              <a:t>All transport regions inside 20 Moore distance*</a:t>
            </a:r>
          </a:p>
        </p:txBody>
      </p:sp>
      <p:sp>
        <p:nvSpPr>
          <p:cNvPr id="10" name="Title">
            <a:extLst>
              <a:ext uri="{FF2B5EF4-FFF2-40B4-BE49-F238E27FC236}">
                <a16:creationId xmlns:a16="http://schemas.microsoft.com/office/drawing/2014/main" id="{99CB2802-70CE-88B7-7361-020EA26EE1EF}"/>
              </a:ext>
            </a:extLst>
          </p:cNvPr>
          <p:cNvSpPr txBox="1">
            <a:spLocks/>
          </p:cNvSpPr>
          <p:nvPr/>
        </p:nvSpPr>
        <p:spPr>
          <a:xfrm>
            <a:off x="531343" y="5400150"/>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*Later explained</a:t>
            </a:r>
            <a:endParaRPr lang="en-US" sz="1200" b="1" dirty="0">
              <a:solidFill>
                <a:srgbClr val="1A69FF"/>
              </a:solidFill>
              <a:latin typeface="IBM Plex Sans" panose="020B0503050203000203" pitchFamily="34" charset="0"/>
            </a:endParaRPr>
          </a:p>
        </p:txBody>
      </p:sp>
    </p:spTree>
    <p:extLst>
      <p:ext uri="{BB962C8B-B14F-4D97-AF65-F5344CB8AC3E}">
        <p14:creationId xmlns:p14="http://schemas.microsoft.com/office/powerpoint/2010/main" val="2834852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of</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preprocessing</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MTP-NT: 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39</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33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Core Network (CN) based on Virtual Network Functions (VNF) over a Network Function Virtualization (NFV)</a:t>
            </a:r>
            <a:r>
              <a:rPr lang="en-US" sz="1600" kern="0" baseline="30000" dirty="0">
                <a:solidFill>
                  <a:schemeClr val="tx1"/>
                </a:solidFill>
              </a:rPr>
              <a:t>2</a:t>
            </a:r>
            <a:r>
              <a:rPr lang="en-US" sz="1600" kern="0" dirty="0">
                <a:solidFill>
                  <a:schemeClr val="tx1"/>
                </a:solidFill>
              </a:rPr>
              <a:t> topology </a:t>
            </a:r>
          </a:p>
          <a:p>
            <a:pPr defTabSz="914400"/>
            <a:r>
              <a:rPr lang="en-US" sz="1600" kern="0" dirty="0">
                <a:solidFill>
                  <a:schemeClr val="tx1"/>
                </a:solidFill>
              </a:rPr>
              <a:t>Cloud and edge computing</a:t>
            </a:r>
            <a:r>
              <a:rPr lang="en-US" sz="1600" kern="0" baseline="30000" dirty="0">
                <a:solidFill>
                  <a:schemeClr val="tx1"/>
                </a:solidFill>
              </a:rPr>
              <a:t>3</a:t>
            </a:r>
            <a:endParaRPr lang="en-US" sz="1600" kern="0" dirty="0">
              <a:solidFill>
                <a:schemeClr val="tx1"/>
              </a:solidFill>
            </a:endParaRPr>
          </a:p>
          <a:p>
            <a:pPr defTabSz="914400"/>
            <a:r>
              <a:rPr lang="en-US" sz="1600" kern="0" dirty="0">
                <a:solidFill>
                  <a:srgbClr val="0F62FF"/>
                </a:solidFill>
              </a:rPr>
              <a:t>Use Machine Learning (ML) and other predictive tools</a:t>
            </a:r>
          </a:p>
          <a:p>
            <a:pPr defTabSz="914400"/>
            <a:endParaRPr lang="en-US" sz="1600" kern="0" dirty="0">
              <a:solidFill>
                <a:schemeClr val="tx1"/>
              </a:solidFill>
            </a:endParaRP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615827"/>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p>
          <a:p>
            <a:r>
              <a:rPr lang="en-US" sz="1100" dirty="0">
                <a:solidFill>
                  <a:srgbClr val="898989"/>
                </a:solidFill>
                <a:latin typeface="IBM Plex Sans" panose="020B0503050203000203" pitchFamily="34" charset="0"/>
              </a:rPr>
              <a:t>[3] ALAWE, I. et al. Improving traffic forecasting for 5g core network scalability: A machine learning approach. IEEE Network, v. 32, n. 6, p. 42–49, 2018. </a:t>
            </a:r>
          </a:p>
          <a:p>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pic>
        <p:nvPicPr>
          <p:cNvPr id="3" name="Picture 6" descr="Resultado de imagem para ufu">
            <a:extLst>
              <a:ext uri="{FF2B5EF4-FFF2-40B4-BE49-F238E27FC236}">
                <a16:creationId xmlns:a16="http://schemas.microsoft.com/office/drawing/2014/main" id="{870F50E7-2A30-9B61-91FA-AEBCB2E164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36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3"/>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64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pic>
        <p:nvPicPr>
          <p:cNvPr id="6" name="Picture 6" descr="Resultado de imagem para ufu">
            <a:extLst>
              <a:ext uri="{FF2B5EF4-FFF2-40B4-BE49-F238E27FC236}">
                <a16:creationId xmlns:a16="http://schemas.microsoft.com/office/drawing/2014/main" id="{01380D67-B9FE-2C9C-BF4C-337CE2237F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648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3"/>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637CC168-A6FB-A84C-C2BD-B42196158B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38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133541"/>
            <a:ext cx="5257800" cy="313932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 N. Network Function </a:t>
            </a:r>
            <a:r>
              <a:rPr lang="en-US" sz="900" b="0" i="0" dirty="0" err="1">
                <a:solidFill>
                  <a:srgbClr val="898989"/>
                </a:solidFill>
                <a:effectLst/>
                <a:latin typeface="IBM Plex Sans" panose="020B0503050203000203" pitchFamily="34" charset="0"/>
              </a:rPr>
              <a:t>Virtualisation</a:t>
            </a:r>
            <a:r>
              <a:rPr lang="en-US" sz="900" b="0" i="0" dirty="0">
                <a:solidFill>
                  <a:srgbClr val="898989"/>
                </a:solidFill>
                <a:effectLst/>
                <a:latin typeface="IBM Plex Sans" panose="020B0503050203000203" pitchFamily="34" charset="0"/>
              </a:rPr>
              <a:t> Use Cases.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European Telecommunications Standards Institute Sophia-Antipolis, France, 2013.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RANKOTHGE, W. et al. Towards making network function virtualization a cloud computing service. In: IEEE. 2015 IFIP/IEEE International Symposium on Integrated Network Management (IM).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2015. p. 89–97.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 A. et al. Applying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and </a:t>
            </a:r>
            <a:r>
              <a:rPr lang="en-US" sz="900" dirty="0" err="1">
                <a:solidFill>
                  <a:srgbClr val="898989"/>
                </a:solidFill>
                <a:latin typeface="IBM Plex Sans" panose="020B0503050203000203" pitchFamily="34" charset="0"/>
              </a:rPr>
              <a:t>sdn</a:t>
            </a:r>
            <a:r>
              <a:rPr lang="en-US" sz="900" dirty="0">
                <a:solidFill>
                  <a:srgbClr val="898989"/>
                </a:solidFill>
                <a:latin typeface="IBM Plex Sans" panose="020B0503050203000203" pitchFamily="34" charset="0"/>
              </a:rPr>
              <a:t> to </a:t>
            </a:r>
            <a:r>
              <a:rPr lang="en-US" sz="900" dirty="0" err="1">
                <a:solidFill>
                  <a:srgbClr val="898989"/>
                </a:solidFill>
                <a:latin typeface="IBM Plex Sans" panose="020B0503050203000203" pitchFamily="34" charset="0"/>
              </a:rPr>
              <a:t>lte</a:t>
            </a:r>
            <a:r>
              <a:rPr lang="en-US" sz="900" dirty="0">
                <a:solidFill>
                  <a:srgbClr val="898989"/>
                </a:solidFill>
                <a:latin typeface="IBM Plex Sans" panose="020B0503050203000203" pitchFamily="34" charset="0"/>
              </a:rPr>
              <a:t> mobile core gateways, the functions placement problem. In: Proceedings of the 4th workshop on All things cellular: operations, applications, &amp; challenges.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2014. p. 33–38.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BRONSTEIN, Z.; SHRAGA, E.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virtualisation</a:t>
            </a:r>
            <a:r>
              <a:rPr lang="en-US" sz="900" dirty="0">
                <a:solidFill>
                  <a:srgbClr val="898989"/>
                </a:solidFill>
                <a:latin typeface="IBM Plex Sans" panose="020B0503050203000203" pitchFamily="34" charset="0"/>
              </a:rPr>
              <a:t> of the home environment. In: IEEE. </a:t>
            </a:r>
          </a:p>
          <a:p>
            <a:r>
              <a:rPr lang="en-US" sz="900" dirty="0">
                <a:solidFill>
                  <a:srgbClr val="898989"/>
                </a:solidFill>
                <a:latin typeface="IBM Plex Sans" panose="020B0503050203000203" pitchFamily="34" charset="0"/>
              </a:rPr>
              <a:t>2014 IEEE 11th Consumer Communications and Networking Conference (CCNC).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899–904.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MANGILI, M.; MARTIGNON, F.; CAPONE, A. Stochastic planning for content delivery: Unveiling the benefits of network functions virtualization. In: IEEE. 2014 IEEE 22nd International Conference on Network Protocols.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344–349.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T.; LEE, B. Scalable </a:t>
            </a:r>
            <a:r>
              <a:rPr lang="en-US" sz="900" dirty="0" err="1">
                <a:solidFill>
                  <a:srgbClr val="898989"/>
                </a:solidFill>
                <a:latin typeface="IBM Plex Sans" panose="020B0503050203000203" pitchFamily="34" charset="0"/>
              </a:rPr>
              <a:t>cdn</a:t>
            </a:r>
            <a:r>
              <a:rPr lang="en-US" sz="900" dirty="0">
                <a:solidFill>
                  <a:srgbClr val="898989"/>
                </a:solidFill>
                <a:latin typeface="IBM Plex Sans" panose="020B0503050203000203" pitchFamily="34" charset="0"/>
              </a:rPr>
              <a:t> service </a:t>
            </a:r>
            <a:r>
              <a:rPr lang="en-US" sz="900" dirty="0" err="1">
                <a:solidFill>
                  <a:srgbClr val="898989"/>
                </a:solidFill>
                <a:latin typeface="IBM Plex Sans" panose="020B0503050203000203" pitchFamily="34" charset="0"/>
              </a:rPr>
              <a:t>poc</a:t>
            </a:r>
            <a:r>
              <a:rPr lang="en-US" sz="900" dirty="0">
                <a:solidFill>
                  <a:srgbClr val="898989"/>
                </a:solidFill>
                <a:latin typeface="IBM Plex Sans" panose="020B0503050203000203" pitchFamily="34" charset="0"/>
              </a:rPr>
              <a:t> over distributed cloud management platform. In: IEEE. 2014 International Conference on Information and Communication Technology Convergence (ICTC).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832–833.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9" name="Picture 6" descr="Resultado de imagem para ufu">
            <a:extLst>
              <a:ext uri="{FF2B5EF4-FFF2-40B4-BE49-F238E27FC236}">
                <a16:creationId xmlns:a16="http://schemas.microsoft.com/office/drawing/2014/main" id="{6B8E7C35-5C3F-0113-DD7C-93A6A1C20D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32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039139" y="2029651"/>
            <a:ext cx="42837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3443"/>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6" descr="Resultado de imagem para ufu">
            <a:extLst>
              <a:ext uri="{FF2B5EF4-FFF2-40B4-BE49-F238E27FC236}">
                <a16:creationId xmlns:a16="http://schemas.microsoft.com/office/drawing/2014/main" id="{48CD910B-2FE8-16E0-7C1F-B56CB831D6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12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128594" y="2029651"/>
            <a:ext cx="419431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5654"/>
            <a:ext cx="254441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6" descr="Resultado de imagem para ufu">
            <a:extLst>
              <a:ext uri="{FF2B5EF4-FFF2-40B4-BE49-F238E27FC236}">
                <a16:creationId xmlns:a16="http://schemas.microsoft.com/office/drawing/2014/main" id="{E760BD07-4942-6D8E-69C3-3CDCE81C5E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107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5078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Architecture enhancements for 5G System (5GS) to support network data analytics services.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2022. Version 17.5.0. </a:t>
            </a:r>
            <a:r>
              <a:rPr lang="en-US" sz="900" b="0" i="0" dirty="0" err="1">
                <a:solidFill>
                  <a:srgbClr val="898989"/>
                </a:solidFill>
                <a:effectLst/>
                <a:latin typeface="IBM Plex Sans" panose="020B0503050203000203" pitchFamily="34" charset="0"/>
              </a:rPr>
              <a:t>Disponível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&lt;&lt;https://portal.3gpp. org/</a:t>
            </a:r>
            <a:r>
              <a:rPr lang="en-US" sz="900" b="0" i="0" dirty="0" err="1">
                <a:solidFill>
                  <a:srgbClr val="898989"/>
                </a:solidFill>
                <a:effectLst/>
                <a:latin typeface="IBM Plex Sans" panose="020B0503050203000203" pitchFamily="34" charset="0"/>
              </a:rPr>
              <a:t>desktopmodules</a:t>
            </a:r>
            <a:r>
              <a:rPr lang="en-US" sz="900" b="0" i="0" dirty="0">
                <a:solidFill>
                  <a:srgbClr val="898989"/>
                </a:solidFill>
                <a:effectLst/>
                <a:latin typeface="IBM Plex Sans" panose="020B0503050203000203" pitchFamily="34" charset="0"/>
              </a:rPr>
              <a:t>/Specifications/</a:t>
            </a:r>
            <a:r>
              <a:rPr lang="en-US" sz="900" b="0" i="0" dirty="0" err="1">
                <a:solidFill>
                  <a:srgbClr val="898989"/>
                </a:solidFill>
                <a:effectLst/>
                <a:latin typeface="IBM Plex Sans" panose="020B0503050203000203" pitchFamily="34" charset="0"/>
              </a:rPr>
              <a:t>SpecificationDetails.aspx?specificationId</a:t>
            </a:r>
            <a:r>
              <a:rPr lang="en-US" sz="900" b="0" i="0" dirty="0">
                <a:solidFill>
                  <a:srgbClr val="898989"/>
                </a:solidFill>
                <a:effectLst/>
                <a:latin typeface="IBM Plex Sans" panose="020B0503050203000203" pitchFamily="34" charset="0"/>
              </a:rPr>
              <a:t>=3579&gt;&gt;. </a:t>
            </a:r>
          </a:p>
        </p:txBody>
      </p:sp>
      <p:pic>
        <p:nvPicPr>
          <p:cNvPr id="9" name="Picture 6" descr="Resultado de imagem para ufu">
            <a:extLst>
              <a:ext uri="{FF2B5EF4-FFF2-40B4-BE49-F238E27FC236}">
                <a16:creationId xmlns:a16="http://schemas.microsoft.com/office/drawing/2014/main" id="{7F6B5035-22E8-4940-62EA-D75C6A40B2A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9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7848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 J. et al. Survey on </a:t>
            </a:r>
            <a:r>
              <a:rPr lang="en-US" sz="900" b="0" i="0" dirty="0" err="1">
                <a:solidFill>
                  <a:srgbClr val="898989"/>
                </a:solidFill>
                <a:effectLst/>
                <a:latin typeface="IBM Plex Sans" panose="020B0503050203000203" pitchFamily="34" charset="0"/>
              </a:rPr>
              <a:t>nosql</a:t>
            </a:r>
            <a:r>
              <a:rPr lang="en-US" sz="900" b="0" i="0" dirty="0">
                <a:solidFill>
                  <a:srgbClr val="898989"/>
                </a:solidFill>
                <a:effectLst/>
                <a:latin typeface="IBM Plex Sans" panose="020B0503050203000203" pitchFamily="34" charset="0"/>
              </a:rPr>
              <a:t> database. In: IEEE. 2011 6th international conference on pervasive computing and applications.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2011. p. 363–366. </a:t>
            </a:r>
          </a:p>
          <a:p>
            <a:endParaRPr lang="pt-BR" sz="900" b="0" i="0" dirty="0">
              <a:solidFill>
                <a:srgbClr val="898989"/>
              </a:solidFill>
              <a:effectLst/>
              <a:latin typeface="IBM Plex Sans" panose="020B0503050203000203" pitchFamily="34" charset="0"/>
            </a:endParaRPr>
          </a:p>
          <a:p>
            <a:r>
              <a:rPr lang="pt-BR" sz="900" dirty="0">
                <a:solidFill>
                  <a:srgbClr val="898989"/>
                </a:solidFill>
                <a:latin typeface="IBM Plex Sans" panose="020B0503050203000203" pitchFamily="34" charset="0"/>
              </a:rPr>
              <a:t>[2] D’ALCONZO, A. et al. A </a:t>
            </a:r>
            <a:r>
              <a:rPr lang="pt-BR" sz="900" dirty="0" err="1">
                <a:solidFill>
                  <a:srgbClr val="898989"/>
                </a:solidFill>
                <a:latin typeface="IBM Plex Sans" panose="020B0503050203000203" pitchFamily="34" charset="0"/>
              </a:rPr>
              <a:t>survey</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big data for network </a:t>
            </a:r>
            <a:r>
              <a:rPr lang="pt-BR" sz="900" dirty="0" err="1">
                <a:solidFill>
                  <a:srgbClr val="898989"/>
                </a:solidFill>
                <a:latin typeface="IBM Plex Sans" panose="020B0503050203000203" pitchFamily="34" charset="0"/>
              </a:rPr>
              <a:t>traffic</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monitoring</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analysis</a:t>
            </a:r>
            <a:r>
              <a:rPr lang="pt-BR" sz="900" dirty="0">
                <a:solidFill>
                  <a:srgbClr val="898989"/>
                </a:solidFill>
                <a:latin typeface="IBM Plex Sans" panose="020B0503050203000203" pitchFamily="34" charset="0"/>
              </a:rPr>
              <a:t>. IEEE </a:t>
            </a:r>
            <a:r>
              <a:rPr lang="pt-BR" sz="900" dirty="0" err="1">
                <a:solidFill>
                  <a:srgbClr val="898989"/>
                </a:solidFill>
                <a:latin typeface="IBM Plex Sans" panose="020B0503050203000203" pitchFamily="34" charset="0"/>
              </a:rPr>
              <a:t>Transactions</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Network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Service Management, IEEE, v. 16, </a:t>
            </a:r>
            <a:r>
              <a:rPr lang="pt-BR" sz="900" dirty="0" err="1">
                <a:solidFill>
                  <a:srgbClr val="898989"/>
                </a:solidFill>
                <a:latin typeface="IBM Plex Sans" panose="020B0503050203000203" pitchFamily="34" charset="0"/>
              </a:rPr>
              <a:t>n</a:t>
            </a:r>
            <a:r>
              <a:rPr lang="pt-BR" sz="900" dirty="0">
                <a:solidFill>
                  <a:srgbClr val="898989"/>
                </a:solidFill>
                <a:latin typeface="IBM Plex Sans" panose="020B0503050203000203" pitchFamily="34" charset="0"/>
              </a:rPr>
              <a:t>. 3, p. 800–813, 2019. </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A8E5779F-2743-58A7-6944-73B3786CDC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98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9044608" y="1212640"/>
            <a:ext cx="2623929"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7338ADCF-3BEC-4B41-D02D-051CEF718FB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318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7" name="Rectangle 6">
            <a:extLst>
              <a:ext uri="{FF2B5EF4-FFF2-40B4-BE49-F238E27FC236}">
                <a16:creationId xmlns:a16="http://schemas.microsoft.com/office/drawing/2014/main" id="{F275480B-7CEE-3A4E-D5F4-493E998F3D78}"/>
              </a:ext>
            </a:extLst>
          </p:cNvPr>
          <p:cNvSpPr/>
          <p:nvPr/>
        </p:nvSpPr>
        <p:spPr>
          <a:xfrm>
            <a:off x="523462" y="1238886"/>
            <a:ext cx="8461512" cy="294400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6" descr="Resultado de imagem para ufu">
            <a:extLst>
              <a:ext uri="{FF2B5EF4-FFF2-40B4-BE49-F238E27FC236}">
                <a16:creationId xmlns:a16="http://schemas.microsoft.com/office/drawing/2014/main" id="{7B21FF53-775E-C6DF-ED86-E40C13A8CEE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0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err="1">
                <a:solidFill>
                  <a:schemeClr val="tx1"/>
                </a:solidFill>
              </a:rPr>
              <a:t>Limitants</a:t>
            </a:r>
            <a:endParaRPr lang="en-US" sz="1600" kern="0" dirty="0">
              <a:solidFill>
                <a:schemeClr val="tx1"/>
              </a:solidFill>
            </a:endParaRPr>
          </a:p>
          <a:p>
            <a:pPr marL="342900" indent="-342900" defTabSz="914400">
              <a:buFont typeface="+mj-lt"/>
              <a:buAutoNum type="arabicPeriod"/>
            </a:pPr>
            <a:r>
              <a:rPr lang="en-US" sz="1600" kern="0" dirty="0">
                <a:solidFill>
                  <a:schemeClr val="tx1"/>
                </a:solidFill>
              </a:rPr>
              <a:t>Enough data?</a:t>
            </a:r>
          </a:p>
          <a:p>
            <a:pPr marL="342900" indent="-342900" defTabSz="914400">
              <a:buFont typeface="+mj-lt"/>
              <a:buAutoNum type="arabicPeriod"/>
            </a:pPr>
            <a:r>
              <a:rPr lang="en-US" sz="1600" kern="0" dirty="0">
                <a:solidFill>
                  <a:schemeClr val="tx1"/>
                </a:solidFill>
              </a:rPr>
              <a:t>Pertinent information?</a:t>
            </a:r>
          </a:p>
          <a:p>
            <a:pPr marL="342900" indent="-342900" defTabSz="914400">
              <a:buFont typeface="+mj-lt"/>
              <a:buAutoNum type="arabicPeriod"/>
            </a:pPr>
            <a:r>
              <a:rPr lang="en-US" sz="1600" kern="0" dirty="0">
                <a:solidFill>
                  <a:schemeClr val="tx1"/>
                </a:solidFill>
              </a:rPr>
              <a:t>Response time</a:t>
            </a:r>
          </a:p>
          <a:p>
            <a:pPr marL="342900" indent="-342900" defTabSz="914400">
              <a:buFont typeface="+mj-lt"/>
              <a:buAutoNum type="arabicPeriod"/>
            </a:pPr>
            <a:r>
              <a:rPr lang="en-US" sz="1600" kern="0" dirty="0">
                <a:solidFill>
                  <a:schemeClr val="tx1"/>
                </a:solidFill>
              </a:rPr>
              <a:t>Return Over </a:t>
            </a:r>
            <a:r>
              <a:rPr lang="en-US" sz="1600" kern="0" dirty="0" err="1">
                <a:solidFill>
                  <a:schemeClr val="tx1"/>
                </a:solidFill>
              </a:rPr>
              <a:t>Investiment</a:t>
            </a:r>
            <a:r>
              <a:rPr lang="en-US" sz="1600" kern="0" dirty="0">
                <a:solidFill>
                  <a:schemeClr val="tx1"/>
                </a:solidFill>
              </a:rPr>
              <a:t> – ROI</a:t>
            </a:r>
          </a:p>
          <a:p>
            <a:pPr defTabSz="914400"/>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801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6" name="Picture 6" descr="Resultado de imagem para ufu">
            <a:extLst>
              <a:ext uri="{FF2B5EF4-FFF2-40B4-BE49-F238E27FC236}">
                <a16:creationId xmlns:a16="http://schemas.microsoft.com/office/drawing/2014/main" id="{AFEC6F21-0A0E-1897-073A-26FBA51034A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48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r>
              <a:rPr lang="en-US" sz="900" b="0" i="0" dirty="0">
                <a:solidFill>
                  <a:srgbClr val="898989"/>
                </a:solidFill>
                <a:effectLst/>
                <a:latin typeface="IBM Plex Sans" panose="020B0503050203000203" pitchFamily="34" charset="0"/>
              </a:rPr>
              <a:t>, G. et al. A multi-source dataset of urban life in the city of </a:t>
            </a:r>
            <a:r>
              <a:rPr lang="en-US" sz="900" b="0" i="0" dirty="0" err="1">
                <a:solidFill>
                  <a:srgbClr val="898989"/>
                </a:solidFill>
                <a:effectLst/>
                <a:latin typeface="IBM Plex Sans" panose="020B0503050203000203" pitchFamily="34" charset="0"/>
              </a:rPr>
              <a:t>milan</a:t>
            </a:r>
            <a:r>
              <a:rPr lang="en-US" sz="900" b="0" i="0" dirty="0">
                <a:solidFill>
                  <a:srgbClr val="898989"/>
                </a:solidFill>
                <a:effectLst/>
                <a:latin typeface="IBM Plex Sans" panose="020B0503050203000203" pitchFamily="34" charset="0"/>
              </a:rPr>
              <a:t> and the province of </a:t>
            </a:r>
            <a:r>
              <a:rPr lang="en-US" sz="900" b="0" i="0" dirty="0" err="1">
                <a:solidFill>
                  <a:srgbClr val="898989"/>
                </a:solidFill>
                <a:effectLst/>
                <a:latin typeface="IBM Plex Sans" panose="020B0503050203000203" pitchFamily="34" charset="0"/>
              </a:rPr>
              <a:t>trentino</a:t>
            </a:r>
            <a:r>
              <a:rPr lang="en-US" sz="900" b="0" i="0" dirty="0">
                <a:solidFill>
                  <a:srgbClr val="898989"/>
                </a:solidFill>
                <a:effectLst/>
                <a:latin typeface="IBM Plex Sans" panose="020B0503050203000203" pitchFamily="34" charset="0"/>
              </a:rPr>
              <a:t>. Sci Data 2, 2015.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9" name="Picture 6" descr="Resultado de imagem para ufu">
            <a:extLst>
              <a:ext uri="{FF2B5EF4-FFF2-40B4-BE49-F238E27FC236}">
                <a16:creationId xmlns:a16="http://schemas.microsoft.com/office/drawing/2014/main" id="{44A412D9-54A7-EF38-C104-2526048CB8B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62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6" name="Picture 6" descr="Resultado de imagem para ufu">
            <a:extLst>
              <a:ext uri="{FF2B5EF4-FFF2-40B4-BE49-F238E27FC236}">
                <a16:creationId xmlns:a16="http://schemas.microsoft.com/office/drawing/2014/main" id="{7D28D12D-2552-3716-4584-09D06A29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990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3"/>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03AAF22B-3ADD-E55D-51E6-AF6AAD1BAF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95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6" descr="Resultado de imagem para ufu">
            <a:extLst>
              <a:ext uri="{FF2B5EF4-FFF2-40B4-BE49-F238E27FC236}">
                <a16:creationId xmlns:a16="http://schemas.microsoft.com/office/drawing/2014/main" id="{92128FB2-E8CC-103B-0334-C96D916A52A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322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a:extLst>
              <a:ext uri="{FF2B5EF4-FFF2-40B4-BE49-F238E27FC236}">
                <a16:creationId xmlns:a16="http://schemas.microsoft.com/office/drawing/2014/main" id="{841DBCB3-2E19-454F-B09C-5941DEB89FA9}"/>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 name="Straight Arrow Connector 16">
            <a:extLst>
              <a:ext uri="{FF2B5EF4-FFF2-40B4-BE49-F238E27FC236}">
                <a16:creationId xmlns:a16="http://schemas.microsoft.com/office/drawing/2014/main" id="{E4EB3C07-F4BE-FE14-DB85-8BCB2388A913}"/>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6" descr="Resultado de imagem para ufu">
            <a:extLst>
              <a:ext uri="{FF2B5EF4-FFF2-40B4-BE49-F238E27FC236}">
                <a16:creationId xmlns:a16="http://schemas.microsoft.com/office/drawing/2014/main" id="{35CC72CF-937D-09CB-E66E-3517C7C432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83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3"/>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C9739719-22F3-E0DA-999B-E7006CD0C1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0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939921"/>
            <a:ext cx="5257800" cy="2308324"/>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 D’ALCONZO, A. et al </a:t>
            </a:r>
            <a:r>
              <a:rPr lang="en-US" sz="900" b="0" i="0" dirty="0">
                <a:solidFill>
                  <a:srgbClr val="898989"/>
                </a:solidFill>
                <a:effectLst/>
                <a:latin typeface="IBM Plex Sans" panose="020B0503050203000203" pitchFamily="34" charset="0"/>
              </a:rPr>
              <a:t>. A survey on big data for network traffic monitoring and analysis. IEEE Transactions on Network and Service Management, v. 16, n. 3, p. 800–813, 2019.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PIROZMAND, P. et al. Human mobility in opportunistic networks: Characteristics, models and prediction methods. Journal of Network and Computer Applications, Elsevier, v. 42, p. 45–58, 2014.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WANG, H. et al. Characterizing the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900" dirty="0" err="1">
                <a:solidFill>
                  <a:srgbClr val="898989"/>
                </a:solidFill>
                <a:latin typeface="IBM Plex Sans" panose="020B0503050203000203" pitchFamily="34" charset="0"/>
              </a:rPr>
              <a:t>MObile</a:t>
            </a:r>
            <a:r>
              <a:rPr lang="en-US" sz="900" dirty="0">
                <a:solidFill>
                  <a:srgbClr val="898989"/>
                </a:solidFill>
                <a:latin typeface="IBM Plex Sans" panose="020B0503050203000203" pitchFamily="34" charset="0"/>
              </a:rPr>
              <a:t> Computing and Online Social </a:t>
            </a:r>
            <a:r>
              <a:rPr lang="en-US" sz="900" dirty="0" err="1">
                <a:solidFill>
                  <a:srgbClr val="898989"/>
                </a:solidFill>
                <a:latin typeface="IBM Plex Sans" panose="020B0503050203000203" pitchFamily="34" charset="0"/>
              </a:rPr>
              <a:t>NeTworking</a:t>
            </a:r>
            <a:r>
              <a:rPr lang="en-US" sz="900" dirty="0">
                <a:solidFill>
                  <a:srgbClr val="898989"/>
                </a:solidFill>
                <a:latin typeface="IBM Plex Sans" panose="020B0503050203000203" pitchFamily="34" charset="0"/>
              </a:rPr>
              <a:t>. New York, NY, USA: Association for Computing Machinery, 2015. (HOTPOST ’15), p. 19–24. ISBN 9781450335171. </a:t>
            </a:r>
            <a:r>
              <a:rPr lang="en-US" sz="900" dirty="0" err="1">
                <a:solidFill>
                  <a:srgbClr val="898989"/>
                </a:solidFill>
                <a:latin typeface="IBM Plex Sans" panose="020B0503050203000203" pitchFamily="34" charset="0"/>
              </a:rPr>
              <a:t>Disponível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em</a:t>
            </a:r>
            <a:r>
              <a:rPr lang="en-US" sz="900" dirty="0">
                <a:solidFill>
                  <a:srgbClr val="898989"/>
                </a:solidFill>
                <a:latin typeface="IBM Plex Sans" panose="020B0503050203000203" pitchFamily="34" charset="0"/>
              </a:rPr>
              <a:t>: &lt;https://</a:t>
            </a:r>
            <a:r>
              <a:rPr lang="en-US" sz="900" dirty="0" err="1">
                <a:solidFill>
                  <a:srgbClr val="898989"/>
                </a:solidFill>
                <a:latin typeface="IBM Plex Sans" panose="020B0503050203000203" pitchFamily="34" charset="0"/>
              </a:rPr>
              <a:t>doi.org</a:t>
            </a:r>
            <a:r>
              <a:rPr lang="en-US" sz="900" dirty="0">
                <a:solidFill>
                  <a:srgbClr val="898989"/>
                </a:solidFill>
                <a:latin typeface="IBM Plex Sans" panose="020B0503050203000203" pitchFamily="34" charset="0"/>
              </a:rPr>
              <a:t>/10.1145/2757513.2757518&gt;.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Wang, X. et al.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analysis and prediction of cellular traffic in metropolis. In: 2017 IEEE 25th International Conference on Network Protocols (ICNP).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2017. p. 1–10. </a:t>
            </a:r>
          </a:p>
          <a:p>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6C92AF6D-7FE9-C51F-D771-4CB0698F45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68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3"/>
          <a:stretch>
            <a:fillRect/>
          </a:stretch>
        </p:blipFill>
        <p:spPr>
          <a:xfrm>
            <a:off x="3816384" y="1402848"/>
            <a:ext cx="4559232" cy="4376863"/>
          </a:xfrm>
          <a:prstGeom prst="rect">
            <a:avLst/>
          </a:prstGeom>
        </p:spPr>
      </p:pic>
      <p:pic>
        <p:nvPicPr>
          <p:cNvPr id="2" name="Picture 6" descr="Resultado de imagem para ufu">
            <a:extLst>
              <a:ext uri="{FF2B5EF4-FFF2-40B4-BE49-F238E27FC236}">
                <a16:creationId xmlns:a16="http://schemas.microsoft.com/office/drawing/2014/main" id="{C00489E0-6643-1D83-7612-A43F03A65D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47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59</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3"/>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4"/>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5"/>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6" descr="Resultado de imagem para ufu">
            <a:extLst>
              <a:ext uri="{FF2B5EF4-FFF2-40B4-BE49-F238E27FC236}">
                <a16:creationId xmlns:a16="http://schemas.microsoft.com/office/drawing/2014/main" id="{D6BAD052-B65F-59AE-5E5C-ED31DE7434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00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6</a:t>
            </a:fld>
            <a:endParaRPr lang="en-US" dirty="0">
              <a:latin typeface="IBM Plex Sans" panose="020B0503050203000203" pitchFamily="34" charset="0"/>
            </a:endParaRPr>
          </a:p>
        </p:txBody>
      </p:sp>
    </p:spTree>
    <p:extLst>
      <p:ext uri="{BB962C8B-B14F-4D97-AF65-F5344CB8AC3E}">
        <p14:creationId xmlns:p14="http://schemas.microsoft.com/office/powerpoint/2010/main" val="4279534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4"/>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5"/>
                <a:stretch>
                  <a:fillRect b="-3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714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1784767"/>
                <a:ext cx="10683501" cy="1296665"/>
              </a:xfrm>
              <a:blipFill>
                <a:blip r:embed="rId3"/>
                <a:stretch>
                  <a:fillRect t="-2913"/>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276096"/>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276096"/>
                <a:ext cx="11135800" cy="377371"/>
              </a:xfrm>
              <a:prstGeom prst="rect">
                <a:avLst/>
              </a:prstGeom>
              <a:blipFill>
                <a:blip r:embed="rId4"/>
                <a:stretch>
                  <a:fillRect b="-3226"/>
                </a:stretch>
              </a:blipFill>
            </p:spPr>
            <p:txBody>
              <a:bodyPr/>
              <a:lstStyle/>
              <a:p>
                <a:r>
                  <a:rPr lang="pt-BR">
                    <a:noFill/>
                  </a:rPr>
                  <a:t> </a:t>
                </a:r>
              </a:p>
            </p:txBody>
          </p:sp>
        </mc:Fallback>
      </mc:AlternateContent>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843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solidFill>
                  <a:srgbClr val="0F62FF"/>
                </a:solidFill>
                <a:latin typeface="IBM Plex Sans" panose="020B0503050203000203" pitchFamily="34" charset="0"/>
              </a:rPr>
              <a:t>Framework </a:t>
            </a:r>
            <a:r>
              <a:rPr lang="pt-BR" dirty="0" err="1">
                <a:solidFill>
                  <a:srgbClr val="0F62FF"/>
                </a:solidFill>
                <a:latin typeface="IBM Plex Sans" panose="020B0503050203000203" pitchFamily="34" charset="0"/>
              </a:rPr>
              <a:t>structure</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fundamentation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Mathematical</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formalization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MTP-</a:t>
            </a:r>
            <a:r>
              <a:rPr lang="pt-BR" dirty="0" err="1">
                <a:solidFill>
                  <a:srgbClr val="0F62FF"/>
                </a:solidFill>
                <a:latin typeface="IBM Plex Sans" panose="020B0503050203000203" pitchFamily="34" charset="0"/>
              </a:rPr>
              <a:t>NT’s</a:t>
            </a:r>
            <a:r>
              <a:rPr lang="pt-BR" dirty="0">
                <a:solidFill>
                  <a:srgbClr val="0F62FF"/>
                </a:solidFill>
                <a:latin typeface="IBM Plex Sans" panose="020B0503050203000203" pitchFamily="34" charset="0"/>
              </a:rPr>
              <a:t> framework </a:t>
            </a:r>
            <a:r>
              <a:rPr lang="pt-BR" dirty="0" err="1">
                <a:solidFill>
                  <a:srgbClr val="0F62FF"/>
                </a:solidFill>
                <a:latin typeface="IBM Plex Sans" panose="020B0503050203000203" pitchFamily="34" charset="0"/>
              </a:rPr>
              <a:t>architecture</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62</a:t>
            </a:fld>
            <a:endParaRPr lang="pt-BR"/>
          </a:p>
        </p:txBody>
      </p:sp>
      <p:pic>
        <p:nvPicPr>
          <p:cNvPr id="4" name="Picture 6" descr="Resultado de imagem para ufu">
            <a:extLst>
              <a:ext uri="{FF2B5EF4-FFF2-40B4-BE49-F238E27FC236}">
                <a16:creationId xmlns:a16="http://schemas.microsoft.com/office/drawing/2014/main" id="{45FBC684-0E24-9340-24D3-CC27A5276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216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C791CDC-55F1-3CA0-852E-742274E893C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55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6" descr="Resultado de imagem para ufu">
            <a:extLst>
              <a:ext uri="{FF2B5EF4-FFF2-40B4-BE49-F238E27FC236}">
                <a16:creationId xmlns:a16="http://schemas.microsoft.com/office/drawing/2014/main" id="{DBFD586F-3002-02B9-AAC2-A3C158D66F3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16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48A3FA-1FC6-5EBE-6BB2-DFCCB6876F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885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821D94A2-F88B-E339-AB1D-9740264C77F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232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E441712-A06B-53AC-820D-644163D98DB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09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 name="Picture 6" descr="Resultado de imagem para ufu">
            <a:extLst>
              <a:ext uri="{FF2B5EF4-FFF2-40B4-BE49-F238E27FC236}">
                <a16:creationId xmlns:a16="http://schemas.microsoft.com/office/drawing/2014/main" id="{51E78CB0-AD1B-9DD5-10E7-6829B3C561D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31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2F51A6F3-CD78-856C-16B1-D81DB70EFF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02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99EB5588-BF10-51EB-E438-E6963D7B5137}"/>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a:xfrm>
            <a:off x="-1" y="3426885"/>
            <a:ext cx="3047999" cy="3431116"/>
          </a:xfrm>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22484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70</a:t>
            </a:fld>
            <a:endParaRPr lang="pt-BR"/>
          </a:p>
        </p:txBody>
      </p:sp>
      <p:pic>
        <p:nvPicPr>
          <p:cNvPr id="4" name="Picture 6" descr="Resultado de imagem para ufu">
            <a:extLst>
              <a:ext uri="{FF2B5EF4-FFF2-40B4-BE49-F238E27FC236}">
                <a16:creationId xmlns:a16="http://schemas.microsoft.com/office/drawing/2014/main" id="{C1CC0BD8-7C08-8B69-4BF2-82E18E14FE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06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3" name="Picture 6" descr="Resultado de imagem para ufu">
            <a:extLst>
              <a:ext uri="{FF2B5EF4-FFF2-40B4-BE49-F238E27FC236}">
                <a16:creationId xmlns:a16="http://schemas.microsoft.com/office/drawing/2014/main" id="{DEA52CA8-1D0D-9C2B-95FC-1E83D2E000C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15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1543139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5474B6B2-EF24-FA77-3228-06224E039B4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00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5085602"/>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5482248"/>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0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3"/>
          <a:stretch>
            <a:fillRect/>
          </a:stretch>
        </p:blipFill>
        <p:spPr>
          <a:xfrm>
            <a:off x="2849598" y="3040344"/>
            <a:ext cx="6492803" cy="746825"/>
          </a:xfrm>
          <a:prstGeom prst="rect">
            <a:avLst/>
          </a:prstGeom>
        </p:spPr>
      </p:pic>
      <p:pic>
        <p:nvPicPr>
          <p:cNvPr id="3" name="Picture 6" descr="Resultado de imagem para ufu">
            <a:extLst>
              <a:ext uri="{FF2B5EF4-FFF2-40B4-BE49-F238E27FC236}">
                <a16:creationId xmlns:a16="http://schemas.microsoft.com/office/drawing/2014/main" id="{FB119125-CFA1-8968-5227-4219198A89F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39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0CB91E72-E313-3838-4E17-2EEF63FDE84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41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3"/>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75424F5-747C-DEC7-0252-FE6F19D7F1D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330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4">
            <a:duotone>
              <a:schemeClr val="accent2">
                <a:shade val="45000"/>
                <a:satMod val="135000"/>
              </a:schemeClr>
              <a:prstClr val="white"/>
            </a:duotone>
            <a:alphaModFix amt="58000"/>
            <a:extLst>
              <a:ext uri="{BEBA8EAE-BF5A-486C-A8C5-ECC9F3942E4B}">
                <a14:imgProps xmlns:a14="http://schemas.microsoft.com/office/drawing/2010/main">
                  <a14:imgLayer r:embed="rId5">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1DEBCD12-B786-FFD9-7DDA-0979E6163A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556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C19AC60-385D-4A58-BC95-6C784823E403}"/>
              </a:ext>
            </a:extLst>
          </p:cNvPr>
          <p:cNvSpPr txBox="1">
            <a:spLocks/>
          </p:cNvSpPr>
          <p:nvPr/>
        </p:nvSpPr>
        <p:spPr>
          <a:xfrm>
            <a:off x="6095998" y="3426885"/>
            <a:ext cx="6096001"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9382931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1" name="Imagem 10" descr="Gráfico, Gráfico de linhas&#10;&#10;Descrição gerada automaticamente">
            <a:extLst>
              <a:ext uri="{FF2B5EF4-FFF2-40B4-BE49-F238E27FC236}">
                <a16:creationId xmlns:a16="http://schemas.microsoft.com/office/drawing/2014/main" id="{C766A281-416E-395F-C938-14201CB38E15}"/>
              </a:ext>
            </a:extLst>
          </p:cNvPr>
          <p:cNvPicPr>
            <a:picLocks noChangeAspect="1"/>
          </p:cNvPicPr>
          <p:nvPr/>
        </p:nvPicPr>
        <p:blipFill>
          <a:blip r:embed="rId3"/>
          <a:stretch>
            <a:fillRect/>
          </a:stretch>
        </p:blipFill>
        <p:spPr>
          <a:xfrm>
            <a:off x="508507" y="1250941"/>
            <a:ext cx="5643935" cy="3950754"/>
          </a:xfrm>
          <a:prstGeom prst="rect">
            <a:avLst/>
          </a:prstGeom>
        </p:spPr>
      </p:pic>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CA4924F3-F3D8-FE3A-E4D0-232276A67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5732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6" name="Imagem 5" descr="Gráfico&#10;&#10;Descrição gerada automaticamente">
            <a:extLst>
              <a:ext uri="{FF2B5EF4-FFF2-40B4-BE49-F238E27FC236}">
                <a16:creationId xmlns:a16="http://schemas.microsoft.com/office/drawing/2014/main" id="{A6B355AA-381B-F145-E489-478B27FA4DF3}"/>
              </a:ext>
            </a:extLst>
          </p:cNvPr>
          <p:cNvPicPr>
            <a:picLocks noChangeAspect="1"/>
          </p:cNvPicPr>
          <p:nvPr/>
        </p:nvPicPr>
        <p:blipFill>
          <a:blip r:embed="rId3"/>
          <a:stretch>
            <a:fillRect/>
          </a:stretch>
        </p:blipFill>
        <p:spPr>
          <a:xfrm>
            <a:off x="452065" y="1253933"/>
            <a:ext cx="5723839" cy="4006687"/>
          </a:xfrm>
          <a:prstGeom prst="rect">
            <a:avLst/>
          </a:prstGeom>
        </p:spPr>
      </p:pic>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A817575D-E0B4-E4D5-B054-9BAFBB30DF9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8">
            <a:extLst>
              <a:ext uri="{FF2B5EF4-FFF2-40B4-BE49-F238E27FC236}">
                <a16:creationId xmlns:a16="http://schemas.microsoft.com/office/drawing/2014/main" id="{949C46AC-6103-BA93-A408-6A34BD54B0F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Tree>
    <p:extLst>
      <p:ext uri="{BB962C8B-B14F-4D97-AF65-F5344CB8AC3E}">
        <p14:creationId xmlns:p14="http://schemas.microsoft.com/office/powerpoint/2010/main" val="1941239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3"/>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4"/>
                <a:stretch>
                  <a:fillRect/>
                </a:stretch>
              </a:blipFill>
            </p:spPr>
            <p:txBody>
              <a:bodyPr/>
              <a:lstStyle/>
              <a:p>
                <a:r>
                  <a:rPr lang="pt-BR">
                    <a:noFill/>
                  </a:rPr>
                  <a:t> </a:t>
                </a:r>
              </a:p>
            </p:txBody>
          </p:sp>
        </mc:Fallback>
      </mc:AlternateContent>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550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3"/>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6EC63E8B-53F6-06D7-346D-B42E893A00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3816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86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pic>
        <p:nvPicPr>
          <p:cNvPr id="2" name="Picture 6" descr="Resultado de imagem para ufu">
            <a:extLst>
              <a:ext uri="{FF2B5EF4-FFF2-40B4-BE49-F238E27FC236}">
                <a16:creationId xmlns:a16="http://schemas.microsoft.com/office/drawing/2014/main" id="{22498DF4-9417-0A81-445D-AE99896571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03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146755" y="3002844"/>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EFD2AB95-9724-302D-722B-C461305134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47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2" name="Picture 6" descr="Resultado de imagem para ufu">
            <a:extLst>
              <a:ext uri="{FF2B5EF4-FFF2-40B4-BE49-F238E27FC236}">
                <a16:creationId xmlns:a16="http://schemas.microsoft.com/office/drawing/2014/main" id="{74F95816-3C8B-A4AC-A2AA-9480DAAC896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5">
            <a:extLst>
              <a:ext uri="{FF2B5EF4-FFF2-40B4-BE49-F238E27FC236}">
                <a16:creationId xmlns:a16="http://schemas.microsoft.com/office/drawing/2014/main" id="{C2926D11-2FC0-FB5B-D4E6-1652306D09AF}"/>
              </a:ext>
            </a:extLst>
          </p:cNvPr>
          <p:cNvPicPr>
            <a:picLocks noChangeAspect="1"/>
          </p:cNvPicPr>
          <p:nvPr/>
        </p:nvPicPr>
        <p:blipFill>
          <a:blip r:embed="rId4"/>
          <a:stretch>
            <a:fillRect/>
          </a:stretch>
        </p:blipFill>
        <p:spPr>
          <a:xfrm>
            <a:off x="0" y="1609959"/>
            <a:ext cx="7782082" cy="2415369"/>
          </a:xfrm>
          <a:prstGeom prst="rect">
            <a:avLst/>
          </a:prstGeom>
        </p:spPr>
      </p:pic>
    </p:spTree>
    <p:extLst>
      <p:ext uri="{BB962C8B-B14F-4D97-AF65-F5344CB8AC3E}">
        <p14:creationId xmlns:p14="http://schemas.microsoft.com/office/powerpoint/2010/main" val="291715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3"/>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B1580B4F-877C-366E-D598-A654D629F3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69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3"/>
          <a:stretch>
            <a:fillRect/>
          </a:stretch>
        </p:blipFill>
        <p:spPr>
          <a:xfrm>
            <a:off x="3789583" y="0"/>
            <a:ext cx="8402417" cy="6356350"/>
          </a:xfrm>
          <a:prstGeom prst="rect">
            <a:avLst/>
          </a:prstGeom>
        </p:spPr>
      </p:pic>
      <p:pic>
        <p:nvPicPr>
          <p:cNvPr id="2" name="Picture 6" descr="Resultado de imagem para ufu">
            <a:extLst>
              <a:ext uri="{FF2B5EF4-FFF2-40B4-BE49-F238E27FC236}">
                <a16:creationId xmlns:a16="http://schemas.microsoft.com/office/drawing/2014/main" id="{75E8F6AC-3868-8847-4B76-4F95B5DD64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381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2622E0B-ECAB-A3F3-9F21-CB73DC9469A6}"/>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3974572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3"/>
          <a:stretch>
            <a:fillRect/>
          </a:stretch>
        </p:blipFill>
        <p:spPr>
          <a:xfrm>
            <a:off x="3770489" y="0"/>
            <a:ext cx="8261853" cy="5783297"/>
          </a:xfrm>
          <a:prstGeom prst="rect">
            <a:avLst/>
          </a:prstGeom>
        </p:spPr>
      </p:pic>
      <p:pic>
        <p:nvPicPr>
          <p:cNvPr id="2" name="Picture 6" descr="Resultado de imagem para ufu">
            <a:extLst>
              <a:ext uri="{FF2B5EF4-FFF2-40B4-BE49-F238E27FC236}">
                <a16:creationId xmlns:a16="http://schemas.microsoft.com/office/drawing/2014/main" id="{3DA24311-9C07-37A6-8D33-6C3E0D43DC3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5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91</a:t>
            </a:fld>
            <a:endParaRPr lang="pt-BR"/>
          </a:p>
        </p:txBody>
      </p:sp>
      <p:pic>
        <p:nvPicPr>
          <p:cNvPr id="4" name="Picture 6" descr="Resultado de imagem para ufu">
            <a:extLst>
              <a:ext uri="{FF2B5EF4-FFF2-40B4-BE49-F238E27FC236}">
                <a16:creationId xmlns:a16="http://schemas.microsoft.com/office/drawing/2014/main" id="{3737D19E-E7FA-BBFF-E465-F6ED2BD28A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92</a:t>
            </a:fld>
            <a:endParaRPr lang="en-US" dirty="0">
              <a:latin typeface="IBM Plex Sans" panose="020B0503050203000203" pitchFamily="34" charset="0"/>
            </a:endParaRPr>
          </a:p>
        </p:txBody>
      </p:sp>
    </p:spTree>
    <p:extLst>
      <p:ext uri="{BB962C8B-B14F-4D97-AF65-F5344CB8AC3E}">
        <p14:creationId xmlns:p14="http://schemas.microsoft.com/office/powerpoint/2010/main" val="46777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93</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3881756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94</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860668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564824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1828614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505053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3"/>
            <a:ext cx="3771898"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Tree>
    <p:extLst>
      <p:ext uri="{BB962C8B-B14F-4D97-AF65-F5344CB8AC3E}">
        <p14:creationId xmlns:p14="http://schemas.microsoft.com/office/powerpoint/2010/main" val="4711008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3"/>
            <a:ext cx="3771898"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7767203" y="-5166"/>
            <a:ext cx="4429993" cy="3431115"/>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8420102" y="112575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p:txBody>
      </p:sp>
    </p:spTree>
    <p:extLst>
      <p:ext uri="{BB962C8B-B14F-4D97-AF65-F5344CB8AC3E}">
        <p14:creationId xmlns:p14="http://schemas.microsoft.com/office/powerpoint/2010/main" val="1975078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15316</TotalTime>
  <Words>8383</Words>
  <Application>Microsoft Office PowerPoint</Application>
  <PresentationFormat>Widescreen</PresentationFormat>
  <Paragraphs>1221</Paragraphs>
  <Slides>102</Slides>
  <Notes>91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102</vt:i4>
      </vt:variant>
    </vt:vector>
  </HeadingPairs>
  <TitlesOfParts>
    <vt:vector size="109" baseType="lpstr">
      <vt:lpstr>Arial</vt:lpstr>
      <vt:lpstr>Calibri</vt:lpstr>
      <vt:lpstr>Calibri Light</vt:lpstr>
      <vt:lpstr>Cambria Math</vt:lpstr>
      <vt:lpstr>IBM Plex Sans</vt:lpstr>
      <vt:lpstr>LMRoman12</vt:lpstr>
      <vt:lpstr>Office Theme</vt:lpstr>
      <vt:lpstr>A Mobile Traffic Predictor Enhanced by Neighboring Transportation Data (MTP-NT)</vt:lpstr>
      <vt:lpstr>Contents</vt:lpstr>
      <vt:lpstr>Data per month, per smartphone in 2028</vt:lpstr>
      <vt:lpstr>Apresentação do PowerPoint</vt:lpstr>
      <vt:lpstr>Apresentação do PowerPoint</vt:lpstr>
      <vt:lpstr>tl;dr</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Grouping of regions based on network usage patterns</vt:lpstr>
      <vt:lpstr>Weekday-Weekend Traffic Amount Ratio: ratio of weekdays and weekend traffic  Peak-Valley Features: ratio of maximum and minimum traffic registered as seen in the figure ahead  Time of Traffic Peak and Valley: time of the day of maximum and minimum network usage  Discrete Fourier Transform (DFT)</vt:lpstr>
      <vt:lpstr>Apresentação do PowerPoint</vt:lpstr>
      <vt:lpstr>Apresentação do PowerPoint</vt:lpstr>
      <vt:lpstr>380,000 Base Stations (BSs) in Shanghai  August 1 – August 31, 2014  10 minute samples of each Base Station (BS)  1.96 billion entires; 28PB (92TB per day, 7GB per BS on average)</vt:lpstr>
      <vt:lpstr>Findings  Trimodal distribution </vt:lpstr>
      <vt:lpstr>Findings  Spatial and temporal distribution of network traffic highly concentrated</vt:lpstr>
      <vt:lpstr>Findings  Irregular usage depending on the urban ecology</vt:lpstr>
      <vt:lpstr>Network traffic in Berlin  May 1996 – August 1997  Findings</vt:lpstr>
      <vt:lpstr>Apresentação do PowerPoint</vt:lpstr>
      <vt:lpstr>2844 Base Stations (BSs) in Suzhou  500m2x 500m2  Uses the neighborhood concept  LSTM Cells paired with Global and Local Autoencoders</vt:lpstr>
      <vt:lpstr>Apresentação do PowerPoint</vt:lpstr>
      <vt:lpstr>Apresentação do PowerPoint</vt:lpstr>
      <vt:lpstr>Apresentação do PowerPoint</vt:lpstr>
      <vt:lpstr>Apresentação do PowerPoint</vt:lpstr>
      <vt:lpstr>5929 Base Stations (BSs), 1.5 million users  In-tower and inter-tower traffic</vt:lpstr>
      <vt:lpstr>Apresentação do PowerPoint</vt:lpstr>
      <vt:lpstr>Temporal correlations between physically distant towers  Graph Neural Network (GNN) architecture</vt:lpstr>
      <vt:lpstr>Apresentação do PowerPoint</vt:lpstr>
      <vt:lpstr>Apresentação do PowerPoint</vt:lpstr>
      <vt:lpstr>Apresentação do PowerPoint</vt:lpstr>
      <vt:lpstr>Contents</vt:lpstr>
      <vt:lpstr>Apresentação do PowerPoint</vt:lpstr>
      <vt:lpstr>Apresentação do PowerPoint</vt:lpstr>
      <vt:lpstr>Mainly used to dimensionality reduction  Pearson correlation coefficient</vt:lpstr>
      <vt:lpstr>Contents</vt:lpstr>
      <vt:lpstr>Apresentação do PowerPoint</vt:lpstr>
      <vt:lpstr>Hardware middleboxes become software functions  Rely on dedicated hardware and/or cloud</vt:lpstr>
      <vt:lpstr>Apresentação do PowerPoint</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Apresentação do PowerPoint</vt:lpstr>
      <vt:lpstr>Apresentação do PowerPoint</vt:lpstr>
      <vt:lpstr>Database to Milan and Trento from November 1st to December 31st of 20131</vt:lpstr>
      <vt:lpstr>Telecommunications dataset from Milan</vt:lpstr>
      <vt:lpstr>Anonymization of data</vt:lpstr>
      <vt:lpstr>Apresentação do PowerPoint</vt:lpstr>
      <vt:lpstr>Apresentação do PowerPoint</vt:lpstr>
      <vt:lpstr>Apresentação do PowerPoint</vt:lpstr>
      <vt:lpstr>Sudden changes in network usage can make predictions inaccurate1  Despite changes, patterns can be identified and models could be developed2  Traffic “hubs” can be a good source of information to traffic prediction3,4    </vt:lpstr>
      <vt:lpstr>Apresentação do PowerPoint</vt:lpstr>
      <vt:lpstr>10,000 regions  1 CDR sample for each 10 minutes, from November 1st to December 31st of 2013. Total: 8928 traffic samples for each region    </vt:lpstr>
      <vt:lpstr>Moore neighborhood</vt:lpstr>
      <vt:lpstr>T: Set of transport hubs  f: Feature selection to choose the most pertinent transport hubs to the given region  T_sel (x^(m,n) ): Group of transport hubs selected to a given region</vt:lpstr>
      <vt:lpstr>Contents</vt:lpstr>
      <vt:lpstr>Apresentação do PowerPoint</vt:lpstr>
      <vt:lpstr>Apresentação do PowerPoint</vt:lpstr>
      <vt:lpstr>Apresentação do PowerPoint</vt:lpstr>
      <vt:lpstr>Branch 1</vt:lpstr>
      <vt:lpstr>Branch 2</vt:lpstr>
      <vt:lpstr>Concatenate and output step</vt:lpstr>
      <vt:lpstr>Apresentação do PowerPoint</vt:lpstr>
      <vt:lpstr>Contents</vt:lpstr>
      <vt:lpstr>Moore regions: 1; 1~2; 1~3; … ; 1~5</vt:lpstr>
      <vt:lpstr>Moore regions: 1; 1~2; 1~3; … ; 1~5</vt:lpstr>
      <vt:lpstr>Moore regions: 1; 1~2; 1~3; … ; 1~5</vt:lpstr>
      <vt:lpstr>Apresentação do PowerPoint</vt:lpstr>
      <vt:lpstr>Moore regions: 1; 1~2; 1~3; … ; 1~5</vt:lpstr>
      <vt:lpstr>Evaluation metric</vt:lpstr>
      <vt:lpstr>Descendent error</vt:lpstr>
      <vt:lpstr>Better overall performance, specially in:</vt:lpstr>
      <vt:lpstr>Apresentação do PowerPoint</vt:lpstr>
      <vt:lpstr>Considerations of transport hubs</vt:lpstr>
      <vt:lpstr>Considerations of transport hubs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Contents</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Araújo</cp:lastModifiedBy>
  <cp:revision>23</cp:revision>
  <dcterms:created xsi:type="dcterms:W3CDTF">2023-06-29T10:33:55Z</dcterms:created>
  <dcterms:modified xsi:type="dcterms:W3CDTF">2023-10-25T03:28:55Z</dcterms:modified>
</cp:coreProperties>
</file>